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charset="1" panose="00000500000000000000"/>
      <p:regular r:id="rId14"/>
    </p:embeddedFont>
    <p:embeddedFont>
      <p:font typeface="Montserrat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8" Type="http://schemas.openxmlformats.org/officeDocument/2006/relationships/slide" Target="slides/slide3.xml"/><Relationship Id="rId18" Type="http://schemas.openxmlformats.org/officeDocument/2006/relationships/customXml" Target="../customXml/item3.xml"/><Relationship Id="rId3" Type="http://schemas.openxmlformats.org/officeDocument/2006/relationships/viewProps" Target="viewProps.xml"/><Relationship Id="rId12" Type="http://schemas.openxmlformats.org/officeDocument/2006/relationships/slide" Target="slides/slide7.xml"/><Relationship Id="rId7" Type="http://schemas.openxmlformats.org/officeDocument/2006/relationships/slide" Target="slides/slide2.xml"/><Relationship Id="rId17" Type="http://schemas.openxmlformats.org/officeDocument/2006/relationships/customXml" Target="../customXml/item2.xml"/><Relationship Id="rId2" Type="http://schemas.openxmlformats.org/officeDocument/2006/relationships/presProps" Target="presProps.xml"/><Relationship Id="rId16" Type="http://schemas.openxmlformats.org/officeDocument/2006/relationships/customXml" Target="../customXml/item1.xml"/><Relationship Id="rId1" Type="http://schemas.openxmlformats.org/officeDocument/2006/relationships/slideMaster" Target="slideMasters/slideMaster1.xml"/><Relationship Id="rId11" Type="http://schemas.openxmlformats.org/officeDocument/2006/relationships/slide" Target="slides/slide6.xml"/><Relationship Id="rId6" Type="http://schemas.openxmlformats.org/officeDocument/2006/relationships/slide" Target="slides/slide1.xml"/><Relationship Id="rId15" Type="http://schemas.openxmlformats.org/officeDocument/2006/relationships/font" Target="fonts/font15.fntdata"/><Relationship Id="rId5" Type="http://schemas.openxmlformats.org/officeDocument/2006/relationships/tableStyles" Target="tableStyles.xml"/><Relationship Id="rId10" Type="http://schemas.openxmlformats.org/officeDocument/2006/relationships/slide" Target="slides/slide5.xml"/><Relationship Id="rId14" Type="http://schemas.openxmlformats.org/officeDocument/2006/relationships/font" Target="fonts/font14.fntdata"/><Relationship Id="rId4" Type="http://schemas.openxmlformats.org/officeDocument/2006/relationships/theme" Target="theme/theme1.xml"/><Relationship Id="rId9" Type="http://schemas.openxmlformats.org/officeDocument/2006/relationships/slide" Target="slides/slide4.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https://www.linkedin.com/company/flairplastic/"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700"/>
            <a:ext cx="18287998" cy="10299701"/>
            <a:chOff x="0" y="0"/>
            <a:chExt cx="24383998" cy="13732934"/>
          </a:xfrm>
        </p:grpSpPr>
        <p:sp>
          <p:nvSpPr>
            <p:cNvPr name="Freeform 3" id="3"/>
            <p:cNvSpPr/>
            <p:nvPr/>
          </p:nvSpPr>
          <p:spPr>
            <a:xfrm flipH="false" flipV="false" rot="0">
              <a:off x="0" y="0"/>
              <a:ext cx="24384000" cy="13732890"/>
            </a:xfrm>
            <a:custGeom>
              <a:avLst/>
              <a:gdLst/>
              <a:ahLst/>
              <a:cxnLst/>
              <a:rect r="r" b="b" t="t" l="l"/>
              <a:pathLst>
                <a:path h="13732890" w="24384000">
                  <a:moveTo>
                    <a:pt x="0" y="0"/>
                  </a:moveTo>
                  <a:lnTo>
                    <a:pt x="24384000" y="0"/>
                  </a:lnTo>
                  <a:lnTo>
                    <a:pt x="24384000" y="13732890"/>
                  </a:lnTo>
                  <a:lnTo>
                    <a:pt x="0" y="13732890"/>
                  </a:lnTo>
                  <a:close/>
                </a:path>
              </a:pathLst>
            </a:custGeom>
            <a:solidFill>
              <a:srgbClr val="000000"/>
            </a:solidFill>
          </p:spPr>
        </p:sp>
      </p:grpSp>
      <p:sp>
        <p:nvSpPr>
          <p:cNvPr name="Freeform 4" id="4"/>
          <p:cNvSpPr/>
          <p:nvPr/>
        </p:nvSpPr>
        <p:spPr>
          <a:xfrm flipH="false" flipV="false" rot="0">
            <a:off x="30" y="-13660"/>
            <a:ext cx="18287970" cy="10287000"/>
          </a:xfrm>
          <a:custGeom>
            <a:avLst/>
            <a:gdLst/>
            <a:ahLst/>
            <a:cxnLst/>
            <a:rect r="r" b="b" t="t" l="l"/>
            <a:pathLst>
              <a:path h="10287000" w="18287970">
                <a:moveTo>
                  <a:pt x="0" y="0"/>
                </a:moveTo>
                <a:lnTo>
                  <a:pt x="18287970" y="0"/>
                </a:lnTo>
                <a:lnTo>
                  <a:pt x="18287970" y="10287000"/>
                </a:lnTo>
                <a:lnTo>
                  <a:pt x="0" y="10287000"/>
                </a:lnTo>
                <a:lnTo>
                  <a:pt x="0" y="0"/>
                </a:lnTo>
                <a:close/>
              </a:path>
            </a:pathLst>
          </a:custGeom>
          <a:blipFill>
            <a:blip r:embed="rId2">
              <a:alphaModFix amt="55000"/>
            </a:blip>
            <a:stretch>
              <a:fillRect l="0" t="-2226" r="0" b="-203"/>
            </a:stretch>
          </a:blipFill>
        </p:spPr>
      </p:sp>
      <p:sp>
        <p:nvSpPr>
          <p:cNvPr name="TextBox 5" id="5"/>
          <p:cNvSpPr txBox="true"/>
          <p:nvPr/>
        </p:nvSpPr>
        <p:spPr>
          <a:xfrm rot="0">
            <a:off x="356075" y="3326059"/>
            <a:ext cx="6108569" cy="3692032"/>
          </a:xfrm>
          <a:prstGeom prst="rect">
            <a:avLst/>
          </a:prstGeom>
        </p:spPr>
        <p:txBody>
          <a:bodyPr anchor="t" rtlCol="false" tIns="0" lIns="0" bIns="0" rIns="0">
            <a:spAutoFit/>
          </a:bodyPr>
          <a:lstStyle/>
          <a:p>
            <a:pPr algn="r">
              <a:lnSpc>
                <a:spcPts val="5815"/>
              </a:lnSpc>
            </a:pPr>
            <a:r>
              <a:rPr lang="en-US" sz="5384">
                <a:solidFill>
                  <a:srgbClr val="FFFFFF"/>
                </a:solidFill>
                <a:latin typeface="Montserrat"/>
                <a:ea typeface="Montserrat"/>
                <a:cs typeface="Montserrat"/>
                <a:sym typeface="Montserrat"/>
              </a:rPr>
              <a:t>What’s Next in Contract Manufacturing? Key Trends to Watch in 2024</a:t>
            </a:r>
          </a:p>
        </p:txBody>
      </p:sp>
      <p:grpSp>
        <p:nvGrpSpPr>
          <p:cNvPr name="Group 6" id="6"/>
          <p:cNvGrpSpPr/>
          <p:nvPr/>
        </p:nvGrpSpPr>
        <p:grpSpPr>
          <a:xfrm rot="0">
            <a:off x="11230353" y="3587968"/>
            <a:ext cx="6315650" cy="6315650"/>
            <a:chOff x="0" y="0"/>
            <a:chExt cx="8420866" cy="8420866"/>
          </a:xfrm>
        </p:grpSpPr>
        <p:sp>
          <p:nvSpPr>
            <p:cNvPr name="Freeform 7" id="7"/>
            <p:cNvSpPr/>
            <p:nvPr/>
          </p:nvSpPr>
          <p:spPr>
            <a:xfrm flipH="false" flipV="false" rot="0">
              <a:off x="4083685" y="4083431"/>
              <a:ext cx="4330192" cy="4337304"/>
            </a:xfrm>
            <a:custGeom>
              <a:avLst/>
              <a:gdLst/>
              <a:ahLst/>
              <a:cxnLst/>
              <a:rect r="r" b="b" t="t" l="l"/>
              <a:pathLst>
                <a:path h="4337304" w="4330192">
                  <a:moveTo>
                    <a:pt x="1795653" y="3715258"/>
                  </a:moveTo>
                  <a:cubicBezTo>
                    <a:pt x="2019935" y="3610737"/>
                    <a:pt x="2232787" y="3485896"/>
                    <a:pt x="2431923" y="3342894"/>
                  </a:cubicBezTo>
                  <a:cubicBezTo>
                    <a:pt x="2488946" y="3302000"/>
                    <a:pt x="2568194" y="3314954"/>
                    <a:pt x="2609215" y="3371977"/>
                  </a:cubicBezTo>
                  <a:cubicBezTo>
                    <a:pt x="2650236" y="3429000"/>
                    <a:pt x="2637155" y="3508248"/>
                    <a:pt x="2580132" y="3549269"/>
                  </a:cubicBezTo>
                  <a:cubicBezTo>
                    <a:pt x="2368296" y="3701415"/>
                    <a:pt x="2141728" y="3834257"/>
                    <a:pt x="1903095" y="3945509"/>
                  </a:cubicBezTo>
                  <a:cubicBezTo>
                    <a:pt x="1839468" y="3975100"/>
                    <a:pt x="1763903" y="3947541"/>
                    <a:pt x="1734312" y="3884041"/>
                  </a:cubicBezTo>
                  <a:cubicBezTo>
                    <a:pt x="1704721" y="3820541"/>
                    <a:pt x="1732280" y="3744849"/>
                    <a:pt x="1795780" y="3715258"/>
                  </a:cubicBezTo>
                  <a:close/>
                  <a:moveTo>
                    <a:pt x="3152775" y="2676017"/>
                  </a:moveTo>
                  <a:cubicBezTo>
                    <a:pt x="3311017" y="2488311"/>
                    <a:pt x="3452114" y="2285746"/>
                    <a:pt x="3573653" y="2070735"/>
                  </a:cubicBezTo>
                  <a:cubicBezTo>
                    <a:pt x="3608197" y="2009648"/>
                    <a:pt x="3685667" y="1988185"/>
                    <a:pt x="3746754" y="2022602"/>
                  </a:cubicBezTo>
                  <a:cubicBezTo>
                    <a:pt x="3807841" y="2057019"/>
                    <a:pt x="3829304" y="2134616"/>
                    <a:pt x="3794887" y="2195703"/>
                  </a:cubicBezTo>
                  <a:cubicBezTo>
                    <a:pt x="3665474" y="2424557"/>
                    <a:pt x="3515360" y="2640076"/>
                    <a:pt x="3347085" y="2839720"/>
                  </a:cubicBezTo>
                  <a:cubicBezTo>
                    <a:pt x="3301873" y="2893314"/>
                    <a:pt x="3221736" y="2900172"/>
                    <a:pt x="3168142" y="2854960"/>
                  </a:cubicBezTo>
                  <a:cubicBezTo>
                    <a:pt x="3114548" y="2809748"/>
                    <a:pt x="3107690" y="2729611"/>
                    <a:pt x="3152902" y="2676017"/>
                  </a:cubicBezTo>
                  <a:close/>
                  <a:moveTo>
                    <a:pt x="3946525" y="1162685"/>
                  </a:moveTo>
                  <a:cubicBezTo>
                    <a:pt x="4009898" y="928497"/>
                    <a:pt x="4052189" y="685673"/>
                    <a:pt x="4071493" y="436372"/>
                  </a:cubicBezTo>
                  <a:cubicBezTo>
                    <a:pt x="4076954" y="366395"/>
                    <a:pt x="4137914" y="314071"/>
                    <a:pt x="4207891" y="319532"/>
                  </a:cubicBezTo>
                  <a:cubicBezTo>
                    <a:pt x="4277868" y="324993"/>
                    <a:pt x="4330192" y="385953"/>
                    <a:pt x="4324731" y="455930"/>
                  </a:cubicBezTo>
                  <a:cubicBezTo>
                    <a:pt x="4304284" y="721233"/>
                    <a:pt x="4259072" y="979678"/>
                    <a:pt x="4191635" y="1228979"/>
                  </a:cubicBezTo>
                  <a:cubicBezTo>
                    <a:pt x="4173347" y="1296670"/>
                    <a:pt x="4103624" y="1336675"/>
                    <a:pt x="4035933" y="1318387"/>
                  </a:cubicBezTo>
                  <a:cubicBezTo>
                    <a:pt x="3968242" y="1300099"/>
                    <a:pt x="3928237" y="1230376"/>
                    <a:pt x="3946525" y="1162685"/>
                  </a:cubicBezTo>
                  <a:close/>
                  <a:moveTo>
                    <a:pt x="3513582" y="254000"/>
                  </a:moveTo>
                  <a:lnTo>
                    <a:pt x="2751582" y="254000"/>
                  </a:lnTo>
                  <a:cubicBezTo>
                    <a:pt x="2681478" y="254000"/>
                    <a:pt x="2624582" y="197104"/>
                    <a:pt x="2624582" y="127000"/>
                  </a:cubicBezTo>
                  <a:cubicBezTo>
                    <a:pt x="2624582" y="56896"/>
                    <a:pt x="2681478" y="0"/>
                    <a:pt x="2751582" y="0"/>
                  </a:cubicBezTo>
                  <a:lnTo>
                    <a:pt x="3513582" y="0"/>
                  </a:lnTo>
                  <a:cubicBezTo>
                    <a:pt x="3583686" y="0"/>
                    <a:pt x="3640582" y="56896"/>
                    <a:pt x="3640582" y="127000"/>
                  </a:cubicBezTo>
                  <a:cubicBezTo>
                    <a:pt x="3640582" y="197104"/>
                    <a:pt x="3583686" y="254000"/>
                    <a:pt x="3513582" y="254000"/>
                  </a:cubicBezTo>
                  <a:close/>
                  <a:moveTo>
                    <a:pt x="1735582" y="254000"/>
                  </a:moveTo>
                  <a:lnTo>
                    <a:pt x="973582" y="254000"/>
                  </a:lnTo>
                  <a:cubicBezTo>
                    <a:pt x="903478" y="254000"/>
                    <a:pt x="846582" y="197104"/>
                    <a:pt x="846582" y="127000"/>
                  </a:cubicBezTo>
                  <a:cubicBezTo>
                    <a:pt x="846582" y="56896"/>
                    <a:pt x="903478" y="0"/>
                    <a:pt x="973582" y="0"/>
                  </a:cubicBezTo>
                  <a:lnTo>
                    <a:pt x="1735582" y="0"/>
                  </a:lnTo>
                  <a:cubicBezTo>
                    <a:pt x="1805686" y="0"/>
                    <a:pt x="1862582" y="56896"/>
                    <a:pt x="1862582" y="127000"/>
                  </a:cubicBezTo>
                  <a:cubicBezTo>
                    <a:pt x="1862582" y="197104"/>
                    <a:pt x="1805686" y="254000"/>
                    <a:pt x="1735582" y="254000"/>
                  </a:cubicBezTo>
                  <a:close/>
                  <a:moveTo>
                    <a:pt x="254000" y="296418"/>
                  </a:moveTo>
                  <a:lnTo>
                    <a:pt x="254000" y="1058418"/>
                  </a:lnTo>
                  <a:cubicBezTo>
                    <a:pt x="254000" y="1128522"/>
                    <a:pt x="197104" y="1185418"/>
                    <a:pt x="127000" y="1185418"/>
                  </a:cubicBezTo>
                  <a:cubicBezTo>
                    <a:pt x="56896" y="1185418"/>
                    <a:pt x="0" y="1128522"/>
                    <a:pt x="0" y="1058418"/>
                  </a:cubicBezTo>
                  <a:lnTo>
                    <a:pt x="0" y="296418"/>
                  </a:lnTo>
                  <a:cubicBezTo>
                    <a:pt x="0" y="226314"/>
                    <a:pt x="56896" y="169418"/>
                    <a:pt x="127000" y="169418"/>
                  </a:cubicBezTo>
                  <a:cubicBezTo>
                    <a:pt x="197104" y="169418"/>
                    <a:pt x="254000" y="226314"/>
                    <a:pt x="254000" y="296418"/>
                  </a:cubicBezTo>
                  <a:close/>
                  <a:moveTo>
                    <a:pt x="254000" y="2074418"/>
                  </a:moveTo>
                  <a:lnTo>
                    <a:pt x="254000" y="2836418"/>
                  </a:lnTo>
                  <a:cubicBezTo>
                    <a:pt x="254000" y="2906521"/>
                    <a:pt x="197104" y="2963418"/>
                    <a:pt x="127000" y="2963418"/>
                  </a:cubicBezTo>
                  <a:cubicBezTo>
                    <a:pt x="56896" y="2963418"/>
                    <a:pt x="0" y="2906521"/>
                    <a:pt x="0" y="2836418"/>
                  </a:cubicBezTo>
                  <a:lnTo>
                    <a:pt x="0" y="2074418"/>
                  </a:lnTo>
                  <a:cubicBezTo>
                    <a:pt x="0" y="2004314"/>
                    <a:pt x="56896" y="1947418"/>
                    <a:pt x="127000" y="1947418"/>
                  </a:cubicBezTo>
                  <a:cubicBezTo>
                    <a:pt x="197104" y="1947418"/>
                    <a:pt x="254000" y="2004314"/>
                    <a:pt x="254000" y="2074418"/>
                  </a:cubicBezTo>
                  <a:close/>
                  <a:moveTo>
                    <a:pt x="254000" y="3852418"/>
                  </a:moveTo>
                  <a:lnTo>
                    <a:pt x="254000" y="4210431"/>
                  </a:lnTo>
                  <a:lnTo>
                    <a:pt x="127000" y="4210431"/>
                  </a:lnTo>
                  <a:lnTo>
                    <a:pt x="127000" y="4083431"/>
                  </a:lnTo>
                  <a:lnTo>
                    <a:pt x="127000" y="4210431"/>
                  </a:lnTo>
                  <a:lnTo>
                    <a:pt x="127000" y="4083431"/>
                  </a:lnTo>
                  <a:cubicBezTo>
                    <a:pt x="378079" y="4083431"/>
                    <a:pt x="623570" y="4060063"/>
                    <a:pt x="861441" y="4015359"/>
                  </a:cubicBezTo>
                  <a:cubicBezTo>
                    <a:pt x="930402" y="4002405"/>
                    <a:pt x="996696" y="4047871"/>
                    <a:pt x="1009650" y="4116705"/>
                  </a:cubicBezTo>
                  <a:cubicBezTo>
                    <a:pt x="1022604" y="4185539"/>
                    <a:pt x="977138" y="4251959"/>
                    <a:pt x="908304" y="4264914"/>
                  </a:cubicBezTo>
                  <a:cubicBezTo>
                    <a:pt x="655066" y="4312412"/>
                    <a:pt x="393827" y="4337304"/>
                    <a:pt x="127000" y="4337304"/>
                  </a:cubicBezTo>
                  <a:cubicBezTo>
                    <a:pt x="93345" y="4337304"/>
                    <a:pt x="60960" y="4323969"/>
                    <a:pt x="37211" y="4300093"/>
                  </a:cubicBezTo>
                  <a:cubicBezTo>
                    <a:pt x="13462" y="4276217"/>
                    <a:pt x="0" y="4243959"/>
                    <a:pt x="0" y="4210304"/>
                  </a:cubicBezTo>
                  <a:lnTo>
                    <a:pt x="0" y="3852418"/>
                  </a:lnTo>
                  <a:cubicBezTo>
                    <a:pt x="0" y="3782314"/>
                    <a:pt x="56896" y="3725418"/>
                    <a:pt x="127000" y="3725418"/>
                  </a:cubicBezTo>
                  <a:cubicBezTo>
                    <a:pt x="197104" y="3725418"/>
                    <a:pt x="254000" y="3782314"/>
                    <a:pt x="254000" y="3852418"/>
                  </a:cubicBezTo>
                  <a:close/>
                </a:path>
              </a:pathLst>
            </a:custGeom>
            <a:gradFill rotWithShape="true">
              <a:gsLst>
                <a:gs pos="0">
                  <a:srgbClr val="000000">
                    <a:alpha val="0"/>
                  </a:srgbClr>
                </a:gs>
                <a:gs pos="99000">
                  <a:srgbClr val="46B1E1">
                    <a:alpha val="11000"/>
                  </a:srgbClr>
                </a:gs>
              </a:gsLst>
              <a:lin ang="1800000"/>
            </a:gradFill>
          </p:spPr>
        </p:sp>
        <p:sp>
          <p:nvSpPr>
            <p:cNvPr name="Freeform 8" id="8"/>
            <p:cNvSpPr/>
            <p:nvPr/>
          </p:nvSpPr>
          <p:spPr>
            <a:xfrm flipH="false" flipV="false" rot="0">
              <a:off x="4083431" y="4397502"/>
              <a:ext cx="4330446" cy="4023233"/>
            </a:xfrm>
            <a:custGeom>
              <a:avLst/>
              <a:gdLst/>
              <a:ahLst/>
              <a:cxnLst/>
              <a:rect r="r" b="b" t="t" l="l"/>
              <a:pathLst>
                <a:path h="4023233" w="4330446">
                  <a:moveTo>
                    <a:pt x="1795907" y="3401187"/>
                  </a:moveTo>
                  <a:cubicBezTo>
                    <a:pt x="2020189" y="3296666"/>
                    <a:pt x="2233041" y="3171825"/>
                    <a:pt x="2432177" y="3028823"/>
                  </a:cubicBezTo>
                  <a:cubicBezTo>
                    <a:pt x="2489200" y="2987929"/>
                    <a:pt x="2568448" y="3000883"/>
                    <a:pt x="2609469" y="3057906"/>
                  </a:cubicBezTo>
                  <a:cubicBezTo>
                    <a:pt x="2650490" y="3114929"/>
                    <a:pt x="2637409" y="3194177"/>
                    <a:pt x="2580386" y="3235198"/>
                  </a:cubicBezTo>
                  <a:cubicBezTo>
                    <a:pt x="2368550" y="3387344"/>
                    <a:pt x="2141982" y="3520186"/>
                    <a:pt x="1903349" y="3631438"/>
                  </a:cubicBezTo>
                  <a:cubicBezTo>
                    <a:pt x="1839722" y="3661029"/>
                    <a:pt x="1764157" y="3633470"/>
                    <a:pt x="1734566" y="3569970"/>
                  </a:cubicBezTo>
                  <a:cubicBezTo>
                    <a:pt x="1704975" y="3506470"/>
                    <a:pt x="1732534" y="3430778"/>
                    <a:pt x="1796034" y="3401187"/>
                  </a:cubicBezTo>
                  <a:close/>
                  <a:moveTo>
                    <a:pt x="3153029" y="2361946"/>
                  </a:moveTo>
                  <a:cubicBezTo>
                    <a:pt x="3311271" y="2174240"/>
                    <a:pt x="3452368" y="1971675"/>
                    <a:pt x="3573907" y="1756664"/>
                  </a:cubicBezTo>
                  <a:cubicBezTo>
                    <a:pt x="3608451" y="1695577"/>
                    <a:pt x="3685921" y="1674114"/>
                    <a:pt x="3747008" y="1708531"/>
                  </a:cubicBezTo>
                  <a:cubicBezTo>
                    <a:pt x="3808095" y="1742948"/>
                    <a:pt x="3829558" y="1820545"/>
                    <a:pt x="3795141" y="1881632"/>
                  </a:cubicBezTo>
                  <a:cubicBezTo>
                    <a:pt x="3665728" y="2110486"/>
                    <a:pt x="3515614" y="2326005"/>
                    <a:pt x="3347339" y="2525649"/>
                  </a:cubicBezTo>
                  <a:cubicBezTo>
                    <a:pt x="3302127" y="2579243"/>
                    <a:pt x="3221990" y="2586101"/>
                    <a:pt x="3168396" y="2540889"/>
                  </a:cubicBezTo>
                  <a:cubicBezTo>
                    <a:pt x="3114802" y="2495677"/>
                    <a:pt x="3107944" y="2415540"/>
                    <a:pt x="3153156" y="2361946"/>
                  </a:cubicBezTo>
                  <a:close/>
                  <a:moveTo>
                    <a:pt x="3946779" y="848614"/>
                  </a:moveTo>
                  <a:cubicBezTo>
                    <a:pt x="4010152" y="614426"/>
                    <a:pt x="4052443" y="371602"/>
                    <a:pt x="4071747" y="122301"/>
                  </a:cubicBezTo>
                  <a:cubicBezTo>
                    <a:pt x="4077208" y="52324"/>
                    <a:pt x="4138168" y="0"/>
                    <a:pt x="4208145" y="5461"/>
                  </a:cubicBezTo>
                  <a:cubicBezTo>
                    <a:pt x="4278122" y="10922"/>
                    <a:pt x="4330446" y="71882"/>
                    <a:pt x="4324985" y="141859"/>
                  </a:cubicBezTo>
                  <a:cubicBezTo>
                    <a:pt x="4304538" y="407162"/>
                    <a:pt x="4259326" y="665607"/>
                    <a:pt x="4191889" y="914908"/>
                  </a:cubicBezTo>
                  <a:cubicBezTo>
                    <a:pt x="4173601" y="982599"/>
                    <a:pt x="4103878" y="1022604"/>
                    <a:pt x="4036187" y="1004316"/>
                  </a:cubicBezTo>
                  <a:cubicBezTo>
                    <a:pt x="3968496" y="986028"/>
                    <a:pt x="3928491" y="916305"/>
                    <a:pt x="3946779" y="848614"/>
                  </a:cubicBezTo>
                  <a:close/>
                  <a:moveTo>
                    <a:pt x="127000" y="3769360"/>
                  </a:moveTo>
                  <a:lnTo>
                    <a:pt x="127000" y="3896360"/>
                  </a:lnTo>
                  <a:lnTo>
                    <a:pt x="127000" y="3769360"/>
                  </a:lnTo>
                  <a:cubicBezTo>
                    <a:pt x="378079" y="3769360"/>
                    <a:pt x="623570" y="3745992"/>
                    <a:pt x="861441" y="3701288"/>
                  </a:cubicBezTo>
                  <a:cubicBezTo>
                    <a:pt x="930402" y="3688334"/>
                    <a:pt x="996696" y="3733800"/>
                    <a:pt x="1009650" y="3802634"/>
                  </a:cubicBezTo>
                  <a:cubicBezTo>
                    <a:pt x="1022604" y="3871468"/>
                    <a:pt x="977138" y="3937889"/>
                    <a:pt x="908304" y="3950843"/>
                  </a:cubicBezTo>
                  <a:cubicBezTo>
                    <a:pt x="655066" y="3998341"/>
                    <a:pt x="393827" y="4023233"/>
                    <a:pt x="127000" y="4023233"/>
                  </a:cubicBezTo>
                  <a:cubicBezTo>
                    <a:pt x="56896" y="4023233"/>
                    <a:pt x="0" y="3966337"/>
                    <a:pt x="0" y="3896233"/>
                  </a:cubicBezTo>
                  <a:cubicBezTo>
                    <a:pt x="0" y="3826129"/>
                    <a:pt x="56896" y="3769233"/>
                    <a:pt x="127000" y="3769233"/>
                  </a:cubicBezTo>
                  <a:close/>
                </a:path>
              </a:pathLst>
            </a:custGeom>
            <a:solidFill>
              <a:srgbClr val="E97132"/>
            </a:solidFill>
          </p:spPr>
        </p:sp>
      </p:grpSp>
      <p:sp>
        <p:nvSpPr>
          <p:cNvPr name="TextBox 9" id="9"/>
          <p:cNvSpPr txBox="true"/>
          <p:nvPr/>
        </p:nvSpPr>
        <p:spPr>
          <a:xfrm rot="0">
            <a:off x="7973467" y="1482387"/>
            <a:ext cx="9572535" cy="6683753"/>
          </a:xfrm>
          <a:prstGeom prst="rect">
            <a:avLst/>
          </a:prstGeom>
        </p:spPr>
        <p:txBody>
          <a:bodyPr anchor="t" rtlCol="false" tIns="0" lIns="0" bIns="0" rIns="0">
            <a:spAutoFit/>
          </a:bodyPr>
          <a:lstStyle/>
          <a:p>
            <a:pPr algn="l">
              <a:lnSpc>
                <a:spcPts val="4484"/>
              </a:lnSpc>
            </a:pPr>
            <a:r>
              <a:rPr lang="en-US" sz="2989">
                <a:solidFill>
                  <a:srgbClr val="FFFFFF"/>
                </a:solidFill>
                <a:latin typeface="Montserrat"/>
                <a:ea typeface="Montserrat"/>
                <a:cs typeface="Montserrat"/>
                <a:sym typeface="Montserrat"/>
              </a:rPr>
              <a:t>In the rapidly evolving world of contract manufacturing, staying ahead of industry trends is crucial for maintaining a competitive edge. As we look towards 2024, several key trends are set to shape the future of contract manufacturing. From the integration of advanced technologies like AI and robotics to advancements in supply chain management and the growing demand for customizable solutions, these trends are transforming the landscape of manufacturing. In this post, we explore these upcoming trends and their potential impact on the industry.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15"/>
            <a:ext cx="18288002" cy="10286985"/>
          </a:xfrm>
          <a:custGeom>
            <a:avLst/>
            <a:gdLst/>
            <a:ahLst/>
            <a:cxnLst/>
            <a:rect r="r" b="b" t="t" l="l"/>
            <a:pathLst>
              <a:path h="10286985" w="18288002">
                <a:moveTo>
                  <a:pt x="0" y="0"/>
                </a:moveTo>
                <a:lnTo>
                  <a:pt x="18288002" y="0"/>
                </a:lnTo>
                <a:lnTo>
                  <a:pt x="18288002" y="10286985"/>
                </a:lnTo>
                <a:lnTo>
                  <a:pt x="0" y="10286985"/>
                </a:lnTo>
                <a:lnTo>
                  <a:pt x="0" y="0"/>
                </a:lnTo>
                <a:close/>
              </a:path>
            </a:pathLst>
          </a:custGeom>
          <a:blipFill>
            <a:blip r:embed="rId2"/>
            <a:stretch>
              <a:fillRect l="0" t="-2226" r="0" b="-203"/>
            </a:stretch>
          </a:blipFill>
        </p:spPr>
      </p:sp>
      <p:sp>
        <p:nvSpPr>
          <p:cNvPr name="Freeform 3" id="3"/>
          <p:cNvSpPr/>
          <p:nvPr/>
        </p:nvSpPr>
        <p:spPr>
          <a:xfrm flipH="false" flipV="false" rot="0">
            <a:off x="961648" y="877911"/>
            <a:ext cx="10554076" cy="8238318"/>
          </a:xfrm>
          <a:custGeom>
            <a:avLst/>
            <a:gdLst/>
            <a:ahLst/>
            <a:cxnLst/>
            <a:rect r="r" b="b" t="t" l="l"/>
            <a:pathLst>
              <a:path h="8238318" w="10554076">
                <a:moveTo>
                  <a:pt x="0" y="0"/>
                </a:moveTo>
                <a:lnTo>
                  <a:pt x="10554077" y="0"/>
                </a:lnTo>
                <a:lnTo>
                  <a:pt x="10554077" y="8238318"/>
                </a:lnTo>
                <a:lnTo>
                  <a:pt x="0" y="8238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1648" y="877911"/>
            <a:ext cx="10554076" cy="8238318"/>
          </a:xfrm>
          <a:custGeom>
            <a:avLst/>
            <a:gdLst/>
            <a:ahLst/>
            <a:cxnLst/>
            <a:rect r="r" b="b" t="t" l="l"/>
            <a:pathLst>
              <a:path h="8238318" w="10554076">
                <a:moveTo>
                  <a:pt x="0" y="0"/>
                </a:moveTo>
                <a:lnTo>
                  <a:pt x="10554077" y="0"/>
                </a:lnTo>
                <a:lnTo>
                  <a:pt x="10554077" y="8238318"/>
                </a:lnTo>
                <a:lnTo>
                  <a:pt x="0" y="8238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15290" y="1423436"/>
            <a:ext cx="8646794" cy="1730883"/>
          </a:xfrm>
          <a:prstGeom prst="rect">
            <a:avLst/>
          </a:prstGeom>
        </p:spPr>
        <p:txBody>
          <a:bodyPr anchor="t" rtlCol="false" tIns="0" lIns="0" bIns="0" rIns="0">
            <a:spAutoFit/>
          </a:bodyPr>
          <a:lstStyle/>
          <a:p>
            <a:pPr algn="ctr">
              <a:lnSpc>
                <a:spcPts val="4536"/>
              </a:lnSpc>
            </a:pPr>
            <a:r>
              <a:rPr lang="en-US" sz="4200">
                <a:solidFill>
                  <a:srgbClr val="000000"/>
                </a:solidFill>
                <a:latin typeface="Montserrat"/>
                <a:ea typeface="Montserrat"/>
                <a:cs typeface="Montserrat"/>
                <a:sym typeface="Montserrat"/>
              </a:rPr>
              <a:t>What’s Next in Contract Manufacturing? Key Trends to Watch in 2024</a:t>
            </a:r>
          </a:p>
        </p:txBody>
      </p:sp>
      <p:sp>
        <p:nvSpPr>
          <p:cNvPr name="Freeform 6" id="6"/>
          <p:cNvSpPr/>
          <p:nvPr/>
        </p:nvSpPr>
        <p:spPr>
          <a:xfrm flipH="false" flipV="false" rot="0">
            <a:off x="4957873" y="592662"/>
            <a:ext cx="2561626" cy="643476"/>
          </a:xfrm>
          <a:custGeom>
            <a:avLst/>
            <a:gdLst/>
            <a:ahLst/>
            <a:cxnLst/>
            <a:rect r="r" b="b" t="t" l="l"/>
            <a:pathLst>
              <a:path h="643476" w="2561626">
                <a:moveTo>
                  <a:pt x="0" y="0"/>
                </a:moveTo>
                <a:lnTo>
                  <a:pt x="2561627" y="0"/>
                </a:lnTo>
                <a:lnTo>
                  <a:pt x="2561627" y="643476"/>
                </a:lnTo>
                <a:lnTo>
                  <a:pt x="0" y="6434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016516" y="3460149"/>
            <a:ext cx="8444342" cy="5404485"/>
          </a:xfrm>
          <a:prstGeom prst="rect">
            <a:avLst/>
          </a:prstGeom>
        </p:spPr>
        <p:txBody>
          <a:bodyPr anchor="t" rtlCol="false" tIns="0" lIns="0" bIns="0" rIns="0">
            <a:spAutoFit/>
          </a:bodyPr>
          <a:lstStyle/>
          <a:p>
            <a:pPr algn="l">
              <a:lnSpc>
                <a:spcPts val="3959"/>
              </a:lnSpc>
            </a:pPr>
            <a:r>
              <a:rPr lang="en-US" sz="2199">
                <a:solidFill>
                  <a:srgbClr val="000000"/>
                </a:solidFill>
                <a:latin typeface="Montserrat"/>
                <a:ea typeface="Montserrat"/>
                <a:cs typeface="Montserrat"/>
                <a:sym typeface="Montserrat"/>
              </a:rPr>
              <a:t>In the rapidly evolving world of contract manufacturing, staying ahead of industry trends is crucial for maintaining a competitive edge. As we look towards 2024, several key trends are set to shape the future of contract manufacturing. From the integration of advanced technologies like AI and robotics to advancements in supply chain management and the growing demand for customizable solutions, these trends are transforming the landscape of manufacturing. In this post, we explore these upcoming trends and their potential impact on the industry.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00400" y="1028700"/>
            <a:ext cx="15087600" cy="8229600"/>
            <a:chOff x="0" y="0"/>
            <a:chExt cx="20116800" cy="10972800"/>
          </a:xfrm>
        </p:grpSpPr>
        <p:sp>
          <p:nvSpPr>
            <p:cNvPr name="Freeform 3" id="3"/>
            <p:cNvSpPr/>
            <p:nvPr/>
          </p:nvSpPr>
          <p:spPr>
            <a:xfrm flipH="false" flipV="false" rot="0">
              <a:off x="0" y="0"/>
              <a:ext cx="20116800" cy="10972800"/>
            </a:xfrm>
            <a:custGeom>
              <a:avLst/>
              <a:gdLst/>
              <a:ahLst/>
              <a:cxnLst/>
              <a:rect r="r" b="b" t="t" l="l"/>
              <a:pathLst>
                <a:path h="10972800" w="20116800">
                  <a:moveTo>
                    <a:pt x="0" y="0"/>
                  </a:moveTo>
                  <a:lnTo>
                    <a:pt x="20116800" y="0"/>
                  </a:lnTo>
                  <a:lnTo>
                    <a:pt x="20116800" y="10972800"/>
                  </a:lnTo>
                  <a:lnTo>
                    <a:pt x="0" y="10972800"/>
                  </a:lnTo>
                  <a:close/>
                </a:path>
              </a:pathLst>
            </a:custGeom>
            <a:solidFill>
              <a:srgbClr val="F2F2F2"/>
            </a:solidFill>
          </p:spPr>
        </p:sp>
      </p:grpSp>
      <p:sp>
        <p:nvSpPr>
          <p:cNvPr name="TextBox 4" id="4"/>
          <p:cNvSpPr txBox="true"/>
          <p:nvPr/>
        </p:nvSpPr>
        <p:spPr>
          <a:xfrm rot="0">
            <a:off x="2286000" y="1141095"/>
            <a:ext cx="7840980" cy="2156460"/>
          </a:xfrm>
          <a:prstGeom prst="rect">
            <a:avLst/>
          </a:prstGeom>
        </p:spPr>
        <p:txBody>
          <a:bodyPr anchor="t" rtlCol="false" tIns="0" lIns="0" bIns="0" rIns="0">
            <a:spAutoFit/>
          </a:bodyPr>
          <a:lstStyle/>
          <a:p>
            <a:pPr algn="l">
              <a:lnSpc>
                <a:spcPts val="5670"/>
              </a:lnSpc>
            </a:pPr>
            <a:r>
              <a:rPr lang="en-US" sz="5250">
                <a:solidFill>
                  <a:srgbClr val="000000"/>
                </a:solidFill>
                <a:latin typeface="Montserrat"/>
                <a:ea typeface="Montserrat"/>
                <a:cs typeface="Montserrat"/>
                <a:sym typeface="Montserrat"/>
              </a:rPr>
              <a:t>The Importance of Energy Efficiency in Plastic Manufacturing</a:t>
            </a:r>
          </a:p>
        </p:txBody>
      </p:sp>
      <p:grpSp>
        <p:nvGrpSpPr>
          <p:cNvPr name="Group 5" id="5"/>
          <p:cNvGrpSpPr/>
          <p:nvPr/>
        </p:nvGrpSpPr>
        <p:grpSpPr>
          <a:xfrm rot="0">
            <a:off x="1739646" y="1028696"/>
            <a:ext cx="178308" cy="2325682"/>
            <a:chOff x="0" y="0"/>
            <a:chExt cx="237744" cy="3100910"/>
          </a:xfrm>
        </p:grpSpPr>
        <p:sp>
          <p:nvSpPr>
            <p:cNvPr name="Freeform 6" id="6"/>
            <p:cNvSpPr/>
            <p:nvPr/>
          </p:nvSpPr>
          <p:spPr>
            <a:xfrm flipH="false" flipV="false" rot="0">
              <a:off x="0" y="0"/>
              <a:ext cx="237744" cy="3100959"/>
            </a:xfrm>
            <a:custGeom>
              <a:avLst/>
              <a:gdLst/>
              <a:ahLst/>
              <a:cxnLst/>
              <a:rect r="r" b="b" t="t" l="l"/>
              <a:pathLst>
                <a:path h="3100959" w="237744">
                  <a:moveTo>
                    <a:pt x="0" y="0"/>
                  </a:moveTo>
                  <a:lnTo>
                    <a:pt x="237744" y="0"/>
                  </a:lnTo>
                  <a:lnTo>
                    <a:pt x="237744" y="3100959"/>
                  </a:lnTo>
                  <a:lnTo>
                    <a:pt x="0" y="3100959"/>
                  </a:lnTo>
                  <a:close/>
                </a:path>
              </a:pathLst>
            </a:custGeom>
            <a:solidFill>
              <a:srgbClr val="E97132"/>
            </a:solidFill>
          </p:spPr>
        </p:sp>
      </p:grpSp>
      <p:sp>
        <p:nvSpPr>
          <p:cNvPr name="TextBox 7" id="7"/>
          <p:cNvSpPr txBox="true"/>
          <p:nvPr/>
        </p:nvSpPr>
        <p:spPr>
          <a:xfrm rot="0">
            <a:off x="2286000" y="4679631"/>
            <a:ext cx="7840980" cy="2916555"/>
          </a:xfrm>
          <a:prstGeom prst="rect">
            <a:avLst/>
          </a:prstGeom>
        </p:spPr>
        <p:txBody>
          <a:bodyPr anchor="t" rtlCol="false" tIns="0" lIns="0" bIns="0" rIns="0">
            <a:spAutoFit/>
          </a:bodyPr>
          <a:lstStyle/>
          <a:p>
            <a:pPr algn="l">
              <a:lnSpc>
                <a:spcPts val="3300"/>
              </a:lnSpc>
            </a:pPr>
            <a:r>
              <a:rPr lang="en-US" sz="2200">
                <a:solidFill>
                  <a:srgbClr val="000000"/>
                </a:solidFill>
                <a:latin typeface="Montserrat"/>
                <a:ea typeface="Montserrat"/>
                <a:cs typeface="Montserrat"/>
                <a:sym typeface="Montserrat"/>
              </a:rPr>
              <a:t>Energy efficiency is pivotal in reducing the environmental impact of plastic manufacturing. By optimizing energy use, manufacturers can decrease greenhouse gas emissions, lower operational costs, and create a more sustainable production cycle. This aligns with global efforts to combat climate change and promotes a greener future for the industry.</a:t>
            </a:r>
          </a:p>
        </p:txBody>
      </p:sp>
      <p:grpSp>
        <p:nvGrpSpPr>
          <p:cNvPr name="Group 8" id="8"/>
          <p:cNvGrpSpPr/>
          <p:nvPr/>
        </p:nvGrpSpPr>
        <p:grpSpPr>
          <a:xfrm rot="-10800000">
            <a:off x="14153140" y="5154748"/>
            <a:ext cx="4114800" cy="4119932"/>
            <a:chOff x="0" y="0"/>
            <a:chExt cx="5486400" cy="5493242"/>
          </a:xfrm>
        </p:grpSpPr>
        <p:sp>
          <p:nvSpPr>
            <p:cNvPr name="Freeform 9" id="9"/>
            <p:cNvSpPr/>
            <p:nvPr/>
          </p:nvSpPr>
          <p:spPr>
            <a:xfrm flipH="false" flipV="false" rot="0">
              <a:off x="0" y="0"/>
              <a:ext cx="5486400" cy="5493258"/>
            </a:xfrm>
            <a:custGeom>
              <a:avLst/>
              <a:gdLst/>
              <a:ahLst/>
              <a:cxnLst/>
              <a:rect r="r" b="b" t="t" l="l"/>
              <a:pathLst>
                <a:path h="5493258" w="5486400">
                  <a:moveTo>
                    <a:pt x="5486400" y="1331595"/>
                  </a:moveTo>
                  <a:lnTo>
                    <a:pt x="5486400" y="0"/>
                  </a:lnTo>
                  <a:lnTo>
                    <a:pt x="0" y="0"/>
                  </a:lnTo>
                  <a:lnTo>
                    <a:pt x="0" y="5493258"/>
                  </a:lnTo>
                  <a:lnTo>
                    <a:pt x="1330071" y="5493258"/>
                  </a:lnTo>
                  <a:cubicBezTo>
                    <a:pt x="1330071" y="3194939"/>
                    <a:pt x="3190875" y="1331722"/>
                    <a:pt x="5486400" y="1331722"/>
                  </a:cubicBezTo>
                  <a:close/>
                </a:path>
              </a:pathLst>
            </a:custGeom>
            <a:solidFill>
              <a:srgbClr val="E97132"/>
            </a:solidFill>
          </p:spPr>
        </p:sp>
      </p:grpSp>
      <p:sp>
        <p:nvSpPr>
          <p:cNvPr name="Freeform 10" id="10" descr="Blue painted factory"/>
          <p:cNvSpPr/>
          <p:nvPr/>
        </p:nvSpPr>
        <p:spPr>
          <a:xfrm flipH="false" flipV="false" rot="0">
            <a:off x="10399053" y="1371598"/>
            <a:ext cx="7609324" cy="7609324"/>
          </a:xfrm>
          <a:custGeom>
            <a:avLst/>
            <a:gdLst/>
            <a:ahLst/>
            <a:cxnLst/>
            <a:rect r="r" b="b" t="t" l="l"/>
            <a:pathLst>
              <a:path h="7609324" w="7609324">
                <a:moveTo>
                  <a:pt x="0" y="0"/>
                </a:moveTo>
                <a:lnTo>
                  <a:pt x="7609325" y="0"/>
                </a:lnTo>
                <a:lnTo>
                  <a:pt x="7609325" y="7609325"/>
                </a:lnTo>
                <a:lnTo>
                  <a:pt x="0" y="7609325"/>
                </a:lnTo>
                <a:lnTo>
                  <a:pt x="0" y="0"/>
                </a:lnTo>
                <a:close/>
              </a:path>
            </a:pathLst>
          </a:custGeom>
          <a:blipFill>
            <a:blip r:embed="rId2"/>
            <a:stretch>
              <a:fillRect l="-40912" t="0" r="-9126" b="-2"/>
            </a:stretch>
          </a:blipFill>
        </p:spPr>
      </p:sp>
      <p:grpSp>
        <p:nvGrpSpPr>
          <p:cNvPr name="Group 11" id="11"/>
          <p:cNvGrpSpPr/>
          <p:nvPr/>
        </p:nvGrpSpPr>
        <p:grpSpPr>
          <a:xfrm rot="-10800000">
            <a:off x="10020868" y="1028698"/>
            <a:ext cx="4114800" cy="4119932"/>
            <a:chOff x="0" y="0"/>
            <a:chExt cx="5486400" cy="5493242"/>
          </a:xfrm>
        </p:grpSpPr>
        <p:sp>
          <p:nvSpPr>
            <p:cNvPr name="Freeform 12" id="12"/>
            <p:cNvSpPr/>
            <p:nvPr/>
          </p:nvSpPr>
          <p:spPr>
            <a:xfrm flipH="false" flipV="false" rot="0">
              <a:off x="0" y="0"/>
              <a:ext cx="5486400" cy="5493258"/>
            </a:xfrm>
            <a:custGeom>
              <a:avLst/>
              <a:gdLst/>
              <a:ahLst/>
              <a:cxnLst/>
              <a:rect r="r" b="b" t="t" l="l"/>
              <a:pathLst>
                <a:path h="5493258" w="5486400">
                  <a:moveTo>
                    <a:pt x="0" y="4161536"/>
                  </a:moveTo>
                  <a:lnTo>
                    <a:pt x="0" y="5493258"/>
                  </a:lnTo>
                  <a:lnTo>
                    <a:pt x="5486400" y="5493258"/>
                  </a:lnTo>
                  <a:lnTo>
                    <a:pt x="5486400" y="0"/>
                  </a:lnTo>
                  <a:lnTo>
                    <a:pt x="4156329" y="0"/>
                  </a:lnTo>
                  <a:cubicBezTo>
                    <a:pt x="4156329" y="2298319"/>
                    <a:pt x="2295525" y="4161536"/>
                    <a:pt x="0" y="4161536"/>
                  </a:cubicBezTo>
                  <a:close/>
                </a:path>
              </a:pathLst>
            </a:custGeom>
            <a:solidFill>
              <a:srgbClr val="FFFFFF">
                <a:alpha val="24706"/>
              </a:srgbClr>
            </a:solidFill>
          </p:spPr>
        </p:sp>
      </p:grpSp>
      <p:grpSp>
        <p:nvGrpSpPr>
          <p:cNvPr name="Group 13" id="13"/>
          <p:cNvGrpSpPr/>
          <p:nvPr/>
        </p:nvGrpSpPr>
        <p:grpSpPr>
          <a:xfrm rot="-10800000">
            <a:off x="14153140" y="1028700"/>
            <a:ext cx="4114800" cy="4119932"/>
            <a:chOff x="0" y="0"/>
            <a:chExt cx="5486400" cy="5493242"/>
          </a:xfrm>
        </p:grpSpPr>
        <p:sp>
          <p:nvSpPr>
            <p:cNvPr name="Freeform 14" id="14"/>
            <p:cNvSpPr/>
            <p:nvPr/>
          </p:nvSpPr>
          <p:spPr>
            <a:xfrm flipH="false" flipV="false" rot="0">
              <a:off x="0" y="0"/>
              <a:ext cx="5486400" cy="5493258"/>
            </a:xfrm>
            <a:custGeom>
              <a:avLst/>
              <a:gdLst/>
              <a:ahLst/>
              <a:cxnLst/>
              <a:rect r="r" b="b" t="t" l="l"/>
              <a:pathLst>
                <a:path h="5493258" w="5486400">
                  <a:moveTo>
                    <a:pt x="5486400" y="4161536"/>
                  </a:moveTo>
                  <a:lnTo>
                    <a:pt x="5486400" y="5493258"/>
                  </a:lnTo>
                  <a:lnTo>
                    <a:pt x="0" y="5493258"/>
                  </a:lnTo>
                  <a:lnTo>
                    <a:pt x="0" y="0"/>
                  </a:lnTo>
                  <a:lnTo>
                    <a:pt x="1330071" y="0"/>
                  </a:lnTo>
                  <a:cubicBezTo>
                    <a:pt x="1330071" y="2298319"/>
                    <a:pt x="3190875" y="4161536"/>
                    <a:pt x="5486400" y="4161536"/>
                  </a:cubicBezTo>
                  <a:close/>
                </a:path>
              </a:pathLst>
            </a:custGeom>
            <a:solidFill>
              <a:srgbClr val="FFFFFF">
                <a:alpha val="5882"/>
              </a:srgbClr>
            </a:solidFill>
          </p:spPr>
        </p:sp>
      </p:grpSp>
      <p:grpSp>
        <p:nvGrpSpPr>
          <p:cNvPr name="Group 15" id="15"/>
          <p:cNvGrpSpPr/>
          <p:nvPr/>
        </p:nvGrpSpPr>
        <p:grpSpPr>
          <a:xfrm rot="-10800000">
            <a:off x="10020868" y="5154747"/>
            <a:ext cx="4114800" cy="4119932"/>
            <a:chOff x="0" y="0"/>
            <a:chExt cx="5486400" cy="5493242"/>
          </a:xfrm>
        </p:grpSpPr>
        <p:sp>
          <p:nvSpPr>
            <p:cNvPr name="Freeform 16" id="16"/>
            <p:cNvSpPr/>
            <p:nvPr/>
          </p:nvSpPr>
          <p:spPr>
            <a:xfrm flipH="false" flipV="false" rot="0">
              <a:off x="0" y="0"/>
              <a:ext cx="5486400" cy="5493258"/>
            </a:xfrm>
            <a:custGeom>
              <a:avLst/>
              <a:gdLst/>
              <a:ahLst/>
              <a:cxnLst/>
              <a:rect r="r" b="b" t="t" l="l"/>
              <a:pathLst>
                <a:path h="5493258" w="5486400">
                  <a:moveTo>
                    <a:pt x="0" y="1331595"/>
                  </a:moveTo>
                  <a:lnTo>
                    <a:pt x="0" y="0"/>
                  </a:lnTo>
                  <a:lnTo>
                    <a:pt x="5486400" y="0"/>
                  </a:lnTo>
                  <a:lnTo>
                    <a:pt x="5486400" y="5493258"/>
                  </a:lnTo>
                  <a:lnTo>
                    <a:pt x="4156329" y="5493258"/>
                  </a:lnTo>
                  <a:cubicBezTo>
                    <a:pt x="4156329" y="3194939"/>
                    <a:pt x="2295525" y="1331595"/>
                    <a:pt x="0" y="1331595"/>
                  </a:cubicBezTo>
                  <a:close/>
                </a:path>
              </a:pathLst>
            </a:custGeom>
            <a:solidFill>
              <a:srgbClr val="FFFFFF">
                <a:alpha val="5882"/>
              </a:srgbClr>
            </a:solidFill>
          </p:spPr>
        </p:sp>
      </p:grpSp>
      <p:grpSp>
        <p:nvGrpSpPr>
          <p:cNvPr name="Group 17" id="17"/>
          <p:cNvGrpSpPr/>
          <p:nvPr/>
        </p:nvGrpSpPr>
        <p:grpSpPr>
          <a:xfrm rot="-10800000">
            <a:off x="14153140" y="5154748"/>
            <a:ext cx="4114800" cy="4119932"/>
            <a:chOff x="0" y="0"/>
            <a:chExt cx="5486400" cy="5493242"/>
          </a:xfrm>
        </p:grpSpPr>
        <p:sp>
          <p:nvSpPr>
            <p:cNvPr name="Freeform 18" id="18"/>
            <p:cNvSpPr/>
            <p:nvPr/>
          </p:nvSpPr>
          <p:spPr>
            <a:xfrm flipH="false" flipV="false" rot="0">
              <a:off x="0" y="0"/>
              <a:ext cx="5486400" cy="5493258"/>
            </a:xfrm>
            <a:custGeom>
              <a:avLst/>
              <a:gdLst/>
              <a:ahLst/>
              <a:cxnLst/>
              <a:rect r="r" b="b" t="t" l="l"/>
              <a:pathLst>
                <a:path h="5493258" w="5486400">
                  <a:moveTo>
                    <a:pt x="5486400" y="1331595"/>
                  </a:moveTo>
                  <a:lnTo>
                    <a:pt x="5486400" y="0"/>
                  </a:lnTo>
                  <a:lnTo>
                    <a:pt x="0" y="0"/>
                  </a:lnTo>
                  <a:lnTo>
                    <a:pt x="0" y="5493258"/>
                  </a:lnTo>
                  <a:lnTo>
                    <a:pt x="1330071" y="5493258"/>
                  </a:lnTo>
                  <a:cubicBezTo>
                    <a:pt x="1330071" y="3194939"/>
                    <a:pt x="3190875" y="1331722"/>
                    <a:pt x="5486400" y="1331722"/>
                  </a:cubicBezTo>
                  <a:close/>
                </a:path>
              </a:pathLst>
            </a:custGeom>
            <a:solidFill>
              <a:srgbClr val="E97132">
                <a:alpha val="24706"/>
              </a:srgbClr>
            </a:solidFill>
          </p:spPr>
        </p:sp>
      </p:grpSp>
      <p:grpSp>
        <p:nvGrpSpPr>
          <p:cNvPr name="Group 19" id="19"/>
          <p:cNvGrpSpPr/>
          <p:nvPr/>
        </p:nvGrpSpPr>
        <p:grpSpPr>
          <a:xfrm rot="0">
            <a:off x="18109692" y="9258302"/>
            <a:ext cx="178308" cy="1028700"/>
            <a:chOff x="0" y="0"/>
            <a:chExt cx="237744" cy="1371600"/>
          </a:xfrm>
        </p:grpSpPr>
        <p:sp>
          <p:nvSpPr>
            <p:cNvPr name="Freeform 20" id="20"/>
            <p:cNvSpPr/>
            <p:nvPr/>
          </p:nvSpPr>
          <p:spPr>
            <a:xfrm flipH="false" flipV="false" rot="0">
              <a:off x="0" y="0"/>
              <a:ext cx="237744" cy="1371600"/>
            </a:xfrm>
            <a:custGeom>
              <a:avLst/>
              <a:gdLst/>
              <a:ahLst/>
              <a:cxnLst/>
              <a:rect r="r" b="b" t="t" l="l"/>
              <a:pathLst>
                <a:path h="1371600" w="237744">
                  <a:moveTo>
                    <a:pt x="0" y="0"/>
                  </a:moveTo>
                  <a:lnTo>
                    <a:pt x="237744" y="0"/>
                  </a:lnTo>
                  <a:lnTo>
                    <a:pt x="237744" y="1371600"/>
                  </a:lnTo>
                  <a:lnTo>
                    <a:pt x="0" y="1371600"/>
                  </a:lnTo>
                  <a:close/>
                </a:path>
              </a:pathLst>
            </a:custGeom>
            <a:solidFill>
              <a:srgbClr val="E97132"/>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115126" y="2115123"/>
            <a:ext cx="10287000" cy="6056754"/>
            <a:chOff x="0" y="0"/>
            <a:chExt cx="13716000" cy="8075672"/>
          </a:xfrm>
        </p:grpSpPr>
        <p:sp>
          <p:nvSpPr>
            <p:cNvPr name="Freeform 3" id="3"/>
            <p:cNvSpPr/>
            <p:nvPr/>
          </p:nvSpPr>
          <p:spPr>
            <a:xfrm flipH="false" flipV="false" rot="0">
              <a:off x="0" y="0"/>
              <a:ext cx="13716000" cy="8075676"/>
            </a:xfrm>
            <a:custGeom>
              <a:avLst/>
              <a:gdLst/>
              <a:ahLst/>
              <a:cxnLst/>
              <a:rect r="r" b="b" t="t" l="l"/>
              <a:pathLst>
                <a:path h="8075676" w="13716000">
                  <a:moveTo>
                    <a:pt x="13716000" y="0"/>
                  </a:moveTo>
                  <a:lnTo>
                    <a:pt x="0" y="0"/>
                  </a:lnTo>
                  <a:lnTo>
                    <a:pt x="0" y="8075676"/>
                  </a:lnTo>
                  <a:lnTo>
                    <a:pt x="13716000" y="8075676"/>
                  </a:lnTo>
                  <a:close/>
                </a:path>
              </a:pathLst>
            </a:custGeom>
            <a:gradFill rotWithShape="true">
              <a:gsLst>
                <a:gs pos="8000">
                  <a:srgbClr val="000000">
                    <a:alpha val="100000"/>
                  </a:srgbClr>
                </a:gs>
                <a:gs pos="100000">
                  <a:srgbClr val="104862">
                    <a:alpha val="100000"/>
                  </a:srgbClr>
                </a:gs>
              </a:gsLst>
              <a:lin ang="19200000"/>
            </a:gradFill>
          </p:spPr>
        </p:sp>
      </p:grpSp>
      <p:grpSp>
        <p:nvGrpSpPr>
          <p:cNvPr name="Group 4" id="4"/>
          <p:cNvGrpSpPr/>
          <p:nvPr/>
        </p:nvGrpSpPr>
        <p:grpSpPr>
          <a:xfrm rot="5400000">
            <a:off x="-2115128" y="2130328"/>
            <a:ext cx="10286998" cy="6056758"/>
            <a:chOff x="0" y="0"/>
            <a:chExt cx="13715998" cy="8075678"/>
          </a:xfrm>
        </p:grpSpPr>
        <p:sp>
          <p:nvSpPr>
            <p:cNvPr name="Freeform 5" id="5"/>
            <p:cNvSpPr/>
            <p:nvPr/>
          </p:nvSpPr>
          <p:spPr>
            <a:xfrm flipH="false" flipV="false" rot="0">
              <a:off x="0" y="0"/>
              <a:ext cx="13716000" cy="8075676"/>
            </a:xfrm>
            <a:custGeom>
              <a:avLst/>
              <a:gdLst/>
              <a:ahLst/>
              <a:cxnLst/>
              <a:rect r="r" b="b" t="t" l="l"/>
              <a:pathLst>
                <a:path h="8075676" w="13716000">
                  <a:moveTo>
                    <a:pt x="13716000" y="0"/>
                  </a:moveTo>
                  <a:lnTo>
                    <a:pt x="0" y="0"/>
                  </a:lnTo>
                  <a:lnTo>
                    <a:pt x="0" y="8075676"/>
                  </a:lnTo>
                  <a:lnTo>
                    <a:pt x="13716000" y="8075676"/>
                  </a:lnTo>
                  <a:close/>
                </a:path>
              </a:pathLst>
            </a:custGeom>
            <a:gradFill rotWithShape="true">
              <a:gsLst>
                <a:gs pos="0">
                  <a:srgbClr val="000000">
                    <a:alpha val="0"/>
                  </a:srgbClr>
                </a:gs>
                <a:gs pos="99000">
                  <a:srgbClr val="156082">
                    <a:alpha val="46000"/>
                  </a:srgbClr>
                </a:gs>
              </a:gsLst>
              <a:lin ang="18000000"/>
            </a:gradFill>
          </p:spPr>
        </p:sp>
      </p:grpSp>
      <p:grpSp>
        <p:nvGrpSpPr>
          <p:cNvPr name="Group 6" id="6"/>
          <p:cNvGrpSpPr/>
          <p:nvPr/>
        </p:nvGrpSpPr>
        <p:grpSpPr>
          <a:xfrm rot="5400000">
            <a:off x="1151884" y="5382127"/>
            <a:ext cx="3752969" cy="6056762"/>
            <a:chOff x="0" y="0"/>
            <a:chExt cx="5003958" cy="8075682"/>
          </a:xfrm>
        </p:grpSpPr>
        <p:sp>
          <p:nvSpPr>
            <p:cNvPr name="Freeform 7" id="7"/>
            <p:cNvSpPr/>
            <p:nvPr/>
          </p:nvSpPr>
          <p:spPr>
            <a:xfrm flipH="false" flipV="false" rot="0">
              <a:off x="0" y="0"/>
              <a:ext cx="5003927" cy="8075676"/>
            </a:xfrm>
            <a:custGeom>
              <a:avLst/>
              <a:gdLst/>
              <a:ahLst/>
              <a:cxnLst/>
              <a:rect r="r" b="b" t="t" l="l"/>
              <a:pathLst>
                <a:path h="8075676" w="5003927">
                  <a:moveTo>
                    <a:pt x="5003927" y="0"/>
                  </a:moveTo>
                  <a:lnTo>
                    <a:pt x="0" y="0"/>
                  </a:lnTo>
                  <a:lnTo>
                    <a:pt x="0" y="8075676"/>
                  </a:lnTo>
                  <a:lnTo>
                    <a:pt x="5003927" y="8075676"/>
                  </a:lnTo>
                  <a:close/>
                </a:path>
              </a:pathLst>
            </a:custGeom>
            <a:gradFill rotWithShape="true">
              <a:gsLst>
                <a:gs pos="2000">
                  <a:srgbClr val="156082">
                    <a:alpha val="29000"/>
                  </a:srgbClr>
                </a:gs>
                <a:gs pos="100000">
                  <a:srgbClr val="000000">
                    <a:alpha val="30000"/>
                  </a:srgbClr>
                </a:gs>
              </a:gsLst>
              <a:lin ang="2400000"/>
            </a:gradFill>
          </p:spPr>
        </p:sp>
      </p:grpSp>
      <p:grpSp>
        <p:nvGrpSpPr>
          <p:cNvPr name="Group 8" id="8"/>
          <p:cNvGrpSpPr/>
          <p:nvPr/>
        </p:nvGrpSpPr>
        <p:grpSpPr>
          <a:xfrm rot="-964587">
            <a:off x="-752605" y="1454577"/>
            <a:ext cx="5850536" cy="6268437"/>
            <a:chOff x="0" y="0"/>
            <a:chExt cx="7800714" cy="8357916"/>
          </a:xfrm>
        </p:grpSpPr>
        <p:sp>
          <p:nvSpPr>
            <p:cNvPr name="Freeform 9" id="9"/>
            <p:cNvSpPr/>
            <p:nvPr/>
          </p:nvSpPr>
          <p:spPr>
            <a:xfrm flipH="false" flipV="false" rot="0">
              <a:off x="0" y="0"/>
              <a:ext cx="7800721" cy="8357870"/>
            </a:xfrm>
            <a:custGeom>
              <a:avLst/>
              <a:gdLst/>
              <a:ahLst/>
              <a:cxnLst/>
              <a:rect r="r" b="b" t="t" l="l"/>
              <a:pathLst>
                <a:path h="8357870" w="7800721">
                  <a:moveTo>
                    <a:pt x="4864481" y="187833"/>
                  </a:moveTo>
                  <a:cubicBezTo>
                    <a:pt x="6565646" y="716915"/>
                    <a:pt x="7800721" y="2303653"/>
                    <a:pt x="7800721" y="4178935"/>
                  </a:cubicBezTo>
                  <a:cubicBezTo>
                    <a:pt x="7800721" y="6486906"/>
                    <a:pt x="5929757" y="8357870"/>
                    <a:pt x="3621786" y="8357870"/>
                  </a:cubicBezTo>
                  <a:cubicBezTo>
                    <a:pt x="2179320" y="8357870"/>
                    <a:pt x="907542" y="7626985"/>
                    <a:pt x="156591" y="6515354"/>
                  </a:cubicBezTo>
                  <a:lnTo>
                    <a:pt x="0" y="6257798"/>
                  </a:lnTo>
                  <a:lnTo>
                    <a:pt x="1662684" y="488569"/>
                  </a:lnTo>
                  <a:lnTo>
                    <a:pt x="1995170" y="328422"/>
                  </a:lnTo>
                  <a:cubicBezTo>
                    <a:pt x="2495042" y="116967"/>
                    <a:pt x="3044825" y="0"/>
                    <a:pt x="3621786" y="0"/>
                  </a:cubicBezTo>
                  <a:cubicBezTo>
                    <a:pt x="4054475" y="0"/>
                    <a:pt x="4471924" y="65786"/>
                    <a:pt x="4864481" y="187833"/>
                  </a:cubicBezTo>
                  <a:close/>
                </a:path>
              </a:pathLst>
            </a:custGeom>
            <a:gradFill rotWithShape="true">
              <a:gsLst>
                <a:gs pos="29000">
                  <a:srgbClr val="000000">
                    <a:alpha val="0"/>
                  </a:srgbClr>
                </a:gs>
                <a:gs pos="100000">
                  <a:srgbClr val="156082">
                    <a:alpha val="43000"/>
                  </a:srgbClr>
                </a:gs>
              </a:gsLst>
              <a:lin ang="2764587"/>
            </a:gradFill>
          </p:spPr>
        </p:sp>
      </p:grpSp>
      <p:grpSp>
        <p:nvGrpSpPr>
          <p:cNvPr name="Group 10" id="10"/>
          <p:cNvGrpSpPr/>
          <p:nvPr/>
        </p:nvGrpSpPr>
        <p:grpSpPr>
          <a:xfrm rot="5400000">
            <a:off x="-2115142" y="2115118"/>
            <a:ext cx="10287004" cy="6056752"/>
            <a:chOff x="0" y="0"/>
            <a:chExt cx="13716006" cy="8075670"/>
          </a:xfrm>
        </p:grpSpPr>
        <p:sp>
          <p:nvSpPr>
            <p:cNvPr name="Freeform 11" id="11"/>
            <p:cNvSpPr/>
            <p:nvPr/>
          </p:nvSpPr>
          <p:spPr>
            <a:xfrm flipH="false" flipV="false" rot="0">
              <a:off x="0" y="0"/>
              <a:ext cx="13716000" cy="8075676"/>
            </a:xfrm>
            <a:custGeom>
              <a:avLst/>
              <a:gdLst/>
              <a:ahLst/>
              <a:cxnLst/>
              <a:rect r="r" b="b" t="t" l="l"/>
              <a:pathLst>
                <a:path h="8075676" w="13716000">
                  <a:moveTo>
                    <a:pt x="13716000" y="0"/>
                  </a:moveTo>
                  <a:lnTo>
                    <a:pt x="0" y="0"/>
                  </a:lnTo>
                  <a:lnTo>
                    <a:pt x="0" y="8075676"/>
                  </a:lnTo>
                  <a:lnTo>
                    <a:pt x="13716000" y="8075676"/>
                  </a:lnTo>
                  <a:close/>
                </a:path>
              </a:pathLst>
            </a:custGeom>
            <a:gradFill rotWithShape="true">
              <a:gsLst>
                <a:gs pos="0">
                  <a:srgbClr val="000000">
                    <a:alpha val="0"/>
                  </a:srgbClr>
                </a:gs>
                <a:gs pos="99000">
                  <a:srgbClr val="46B1E1">
                    <a:alpha val="11000"/>
                  </a:srgbClr>
                </a:gs>
              </a:gsLst>
              <a:lin ang="1800000"/>
            </a:gradFill>
          </p:spPr>
        </p:sp>
      </p:grpSp>
      <p:sp>
        <p:nvSpPr>
          <p:cNvPr name="TextBox 12" id="12"/>
          <p:cNvSpPr txBox="true"/>
          <p:nvPr/>
        </p:nvSpPr>
        <p:spPr>
          <a:xfrm rot="0">
            <a:off x="943316" y="2724562"/>
            <a:ext cx="4490018" cy="3785616"/>
          </a:xfrm>
          <a:prstGeom prst="rect">
            <a:avLst/>
          </a:prstGeom>
        </p:spPr>
        <p:txBody>
          <a:bodyPr anchor="t" rtlCol="false" tIns="0" lIns="0" bIns="0" rIns="0">
            <a:spAutoFit/>
          </a:bodyPr>
          <a:lstStyle/>
          <a:p>
            <a:pPr algn="r">
              <a:lnSpc>
                <a:spcPts val="5022"/>
              </a:lnSpc>
            </a:pPr>
            <a:r>
              <a:rPr lang="en-US" sz="4650" b="true">
                <a:solidFill>
                  <a:srgbClr val="FFFFFF"/>
                </a:solidFill>
                <a:latin typeface="Montserrat Bold"/>
                <a:ea typeface="Montserrat Bold"/>
                <a:cs typeface="Montserrat Bold"/>
                <a:sym typeface="Montserrat Bold"/>
              </a:rPr>
              <a:t>Innovative Technologies Driving Energy Efficiency</a:t>
            </a:r>
          </a:p>
          <a:p>
            <a:pPr algn="r">
              <a:lnSpc>
                <a:spcPts val="5022"/>
              </a:lnSpc>
            </a:pPr>
          </a:p>
        </p:txBody>
      </p:sp>
      <p:grpSp>
        <p:nvGrpSpPr>
          <p:cNvPr name="Group 13" id="13"/>
          <p:cNvGrpSpPr/>
          <p:nvPr/>
        </p:nvGrpSpPr>
        <p:grpSpPr>
          <a:xfrm rot="0">
            <a:off x="7348053" y="778986"/>
            <a:ext cx="10019300" cy="4517632"/>
            <a:chOff x="0" y="0"/>
            <a:chExt cx="13359066" cy="6023510"/>
          </a:xfrm>
        </p:grpSpPr>
        <p:sp>
          <p:nvSpPr>
            <p:cNvPr name="Freeform 14" id="14"/>
            <p:cNvSpPr/>
            <p:nvPr/>
          </p:nvSpPr>
          <p:spPr>
            <a:xfrm flipH="false" flipV="false" rot="0">
              <a:off x="12700" y="15976"/>
              <a:ext cx="13333603" cy="5991499"/>
            </a:xfrm>
            <a:custGeom>
              <a:avLst/>
              <a:gdLst/>
              <a:ahLst/>
              <a:cxnLst/>
              <a:rect r="r" b="b" t="t" l="l"/>
              <a:pathLst>
                <a:path h="5991499" w="13333603">
                  <a:moveTo>
                    <a:pt x="0" y="0"/>
                  </a:moveTo>
                  <a:lnTo>
                    <a:pt x="13333603" y="0"/>
                  </a:lnTo>
                  <a:lnTo>
                    <a:pt x="13333603" y="5991499"/>
                  </a:lnTo>
                  <a:lnTo>
                    <a:pt x="0" y="5991499"/>
                  </a:lnTo>
                  <a:close/>
                </a:path>
              </a:pathLst>
            </a:custGeom>
            <a:solidFill>
              <a:srgbClr val="FFFFFF">
                <a:alpha val="80784"/>
              </a:srgbClr>
            </a:solidFill>
          </p:spPr>
        </p:sp>
        <p:sp>
          <p:nvSpPr>
            <p:cNvPr name="Freeform 15" id="15"/>
            <p:cNvSpPr/>
            <p:nvPr/>
          </p:nvSpPr>
          <p:spPr>
            <a:xfrm flipH="false" flipV="false" rot="0">
              <a:off x="0" y="0"/>
              <a:ext cx="13359003" cy="6023452"/>
            </a:xfrm>
            <a:custGeom>
              <a:avLst/>
              <a:gdLst/>
              <a:ahLst/>
              <a:cxnLst/>
              <a:rect r="r" b="b" t="t" l="l"/>
              <a:pathLst>
                <a:path h="6023452" w="13359003">
                  <a:moveTo>
                    <a:pt x="12700" y="0"/>
                  </a:moveTo>
                  <a:lnTo>
                    <a:pt x="13346303" y="0"/>
                  </a:lnTo>
                  <a:cubicBezTo>
                    <a:pt x="13353289" y="0"/>
                    <a:pt x="13359003" y="7189"/>
                    <a:pt x="13359003" y="15976"/>
                  </a:cubicBezTo>
                  <a:lnTo>
                    <a:pt x="13359003" y="6007475"/>
                  </a:lnTo>
                  <a:cubicBezTo>
                    <a:pt x="13359003" y="6016262"/>
                    <a:pt x="13353289" y="6023452"/>
                    <a:pt x="13346303" y="6023452"/>
                  </a:cubicBezTo>
                  <a:lnTo>
                    <a:pt x="12700" y="6023452"/>
                  </a:lnTo>
                  <a:cubicBezTo>
                    <a:pt x="5715" y="6023452"/>
                    <a:pt x="0" y="6016262"/>
                    <a:pt x="0" y="6007475"/>
                  </a:cubicBezTo>
                  <a:lnTo>
                    <a:pt x="0" y="15976"/>
                  </a:lnTo>
                  <a:cubicBezTo>
                    <a:pt x="0" y="7189"/>
                    <a:pt x="5715" y="0"/>
                    <a:pt x="12700" y="0"/>
                  </a:cubicBezTo>
                  <a:moveTo>
                    <a:pt x="12700" y="31953"/>
                  </a:moveTo>
                  <a:lnTo>
                    <a:pt x="12700" y="15976"/>
                  </a:lnTo>
                  <a:lnTo>
                    <a:pt x="25400" y="15976"/>
                  </a:lnTo>
                  <a:lnTo>
                    <a:pt x="25400" y="6007475"/>
                  </a:lnTo>
                  <a:lnTo>
                    <a:pt x="12700" y="6007475"/>
                  </a:lnTo>
                  <a:lnTo>
                    <a:pt x="12700" y="5991499"/>
                  </a:lnTo>
                  <a:lnTo>
                    <a:pt x="13346303" y="5991499"/>
                  </a:lnTo>
                  <a:lnTo>
                    <a:pt x="13346303" y="6007475"/>
                  </a:lnTo>
                  <a:lnTo>
                    <a:pt x="13333603" y="6007475"/>
                  </a:lnTo>
                  <a:lnTo>
                    <a:pt x="13333603" y="15976"/>
                  </a:lnTo>
                  <a:lnTo>
                    <a:pt x="13346303" y="15976"/>
                  </a:lnTo>
                  <a:lnTo>
                    <a:pt x="13346303" y="31953"/>
                  </a:lnTo>
                  <a:lnTo>
                    <a:pt x="12700" y="31953"/>
                  </a:lnTo>
                  <a:close/>
                </a:path>
              </a:pathLst>
            </a:custGeom>
            <a:solidFill>
              <a:srgbClr val="E97132"/>
            </a:solidFill>
          </p:spPr>
        </p:sp>
      </p:grpSp>
      <p:sp>
        <p:nvSpPr>
          <p:cNvPr name="TextBox 16" id="16"/>
          <p:cNvSpPr txBox="true"/>
          <p:nvPr/>
        </p:nvSpPr>
        <p:spPr>
          <a:xfrm rot="0">
            <a:off x="7865473" y="1051528"/>
            <a:ext cx="8984460" cy="4107180"/>
          </a:xfrm>
          <a:prstGeom prst="rect">
            <a:avLst/>
          </a:prstGeom>
        </p:spPr>
        <p:txBody>
          <a:bodyPr anchor="t" rtlCol="false" tIns="0" lIns="0" bIns="0" rIns="0">
            <a:spAutoFit/>
          </a:bodyPr>
          <a:lstStyle/>
          <a:p>
            <a:pPr algn="l">
              <a:lnSpc>
                <a:spcPts val="2730"/>
              </a:lnSpc>
            </a:pPr>
            <a:r>
              <a:rPr lang="en-US" sz="2100">
                <a:solidFill>
                  <a:srgbClr val="000000"/>
                </a:solidFill>
                <a:latin typeface="Montserrat"/>
                <a:ea typeface="Montserrat"/>
                <a:cs typeface="Montserrat"/>
                <a:sym typeface="Montserrat"/>
              </a:rPr>
              <a:t>Modern injection molding machines are designed to be more energy-efficient. These machines utilize servo motors and advanced control systems to optimize energy consumption during the molding process. By reducing energy use without compromising on performance, manufacturers can achieve significant savings and a lower carbon footprint.</a:t>
            </a:r>
          </a:p>
          <a:p>
            <a:pPr algn="l">
              <a:lnSpc>
                <a:spcPts val="2730"/>
              </a:lnSpc>
            </a:pPr>
          </a:p>
          <a:p>
            <a:pPr algn="l">
              <a:lnSpc>
                <a:spcPts val="2730"/>
              </a:lnSpc>
            </a:pPr>
            <a:r>
              <a:rPr lang="en-US" b="true" sz="2100">
                <a:solidFill>
                  <a:srgbClr val="000000"/>
                </a:solidFill>
                <a:latin typeface="Montserrat Bold"/>
                <a:ea typeface="Montserrat Bold"/>
                <a:cs typeface="Montserrat Bold"/>
                <a:sym typeface="Montserrat Bold"/>
              </a:rPr>
              <a:t>Example</a:t>
            </a:r>
            <a:r>
              <a:rPr lang="en-US" sz="2100">
                <a:solidFill>
                  <a:srgbClr val="000000"/>
                </a:solidFill>
                <a:latin typeface="Montserrat"/>
                <a:ea typeface="Montserrat"/>
                <a:cs typeface="Montserrat"/>
                <a:sym typeface="Montserrat"/>
              </a:rPr>
              <a:t>: At Flair-Plastic, our new generation of injection molding machines has led to a 30% reduction in energy consumption. These machines are not only more efficient but also provide higher precision, resulting in less material waste and higher-quality products.</a:t>
            </a:r>
          </a:p>
        </p:txBody>
      </p:sp>
      <p:grpSp>
        <p:nvGrpSpPr>
          <p:cNvPr name="Group 17" id="17"/>
          <p:cNvGrpSpPr/>
          <p:nvPr/>
        </p:nvGrpSpPr>
        <p:grpSpPr>
          <a:xfrm rot="0">
            <a:off x="7857589" y="478551"/>
            <a:ext cx="7000174" cy="619920"/>
            <a:chOff x="0" y="0"/>
            <a:chExt cx="9333566" cy="826560"/>
          </a:xfrm>
        </p:grpSpPr>
        <p:sp>
          <p:nvSpPr>
            <p:cNvPr name="Freeform 18" id="18"/>
            <p:cNvSpPr/>
            <p:nvPr/>
          </p:nvSpPr>
          <p:spPr>
            <a:xfrm flipH="false" flipV="false" rot="0">
              <a:off x="0" y="0"/>
              <a:ext cx="9333611" cy="826643"/>
            </a:xfrm>
            <a:custGeom>
              <a:avLst/>
              <a:gdLst/>
              <a:ahLst/>
              <a:cxnLst/>
              <a:rect r="r" b="b" t="t" l="l"/>
              <a:pathLst>
                <a:path h="826643" w="9333611">
                  <a:moveTo>
                    <a:pt x="0" y="137795"/>
                  </a:moveTo>
                  <a:cubicBezTo>
                    <a:pt x="0" y="61722"/>
                    <a:pt x="61722" y="0"/>
                    <a:pt x="137795" y="0"/>
                  </a:cubicBezTo>
                  <a:lnTo>
                    <a:pt x="9195816" y="0"/>
                  </a:lnTo>
                  <a:cubicBezTo>
                    <a:pt x="9271889" y="0"/>
                    <a:pt x="9333611" y="61722"/>
                    <a:pt x="9333611" y="137795"/>
                  </a:cubicBezTo>
                  <a:lnTo>
                    <a:pt x="9333611" y="688848"/>
                  </a:lnTo>
                  <a:cubicBezTo>
                    <a:pt x="9333611" y="764921"/>
                    <a:pt x="9271889" y="826643"/>
                    <a:pt x="9195816" y="826643"/>
                  </a:cubicBezTo>
                  <a:lnTo>
                    <a:pt x="137795" y="826643"/>
                  </a:lnTo>
                  <a:cubicBezTo>
                    <a:pt x="61722" y="826516"/>
                    <a:pt x="0" y="764921"/>
                    <a:pt x="0" y="688848"/>
                  </a:cubicBezTo>
                  <a:close/>
                </a:path>
              </a:pathLst>
            </a:custGeom>
            <a:gradFill rotWithShape="true">
              <a:gsLst>
                <a:gs pos="0">
                  <a:srgbClr val="ED8358">
                    <a:alpha val="100000"/>
                  </a:srgbClr>
                </a:gs>
                <a:gs pos="50000">
                  <a:srgbClr val="F26E29">
                    <a:alpha val="100000"/>
                  </a:srgbClr>
                </a:gs>
                <a:gs pos="100000">
                  <a:srgbClr val="DF5E1B">
                    <a:alpha val="100000"/>
                  </a:srgbClr>
                </a:gs>
              </a:gsLst>
              <a:lin ang="5400000"/>
            </a:gradFill>
          </p:spPr>
        </p:sp>
      </p:grpSp>
      <p:grpSp>
        <p:nvGrpSpPr>
          <p:cNvPr name="Group 19" id="19"/>
          <p:cNvGrpSpPr/>
          <p:nvPr/>
        </p:nvGrpSpPr>
        <p:grpSpPr>
          <a:xfrm rot="0">
            <a:off x="7878327" y="629634"/>
            <a:ext cx="6958699" cy="317754"/>
            <a:chOff x="0" y="0"/>
            <a:chExt cx="9278266" cy="423672"/>
          </a:xfrm>
        </p:grpSpPr>
        <p:sp>
          <p:nvSpPr>
            <p:cNvPr name="Freeform 20" id="20"/>
            <p:cNvSpPr/>
            <p:nvPr/>
          </p:nvSpPr>
          <p:spPr>
            <a:xfrm flipH="false" flipV="false" rot="0">
              <a:off x="0" y="0"/>
              <a:ext cx="9278266" cy="423672"/>
            </a:xfrm>
            <a:custGeom>
              <a:avLst/>
              <a:gdLst/>
              <a:ahLst/>
              <a:cxnLst/>
              <a:rect r="r" b="b" t="t" l="l"/>
              <a:pathLst>
                <a:path h="423672" w="9278266">
                  <a:moveTo>
                    <a:pt x="0" y="0"/>
                  </a:moveTo>
                  <a:lnTo>
                    <a:pt x="9278266" y="0"/>
                  </a:lnTo>
                  <a:lnTo>
                    <a:pt x="9278266" y="423672"/>
                  </a:lnTo>
                  <a:lnTo>
                    <a:pt x="0" y="423672"/>
                  </a:lnTo>
                  <a:lnTo>
                    <a:pt x="0" y="0"/>
                  </a:lnTo>
                  <a:close/>
                </a:path>
              </a:pathLst>
            </a:custGeom>
            <a:blipFill>
              <a:blip r:embed="rId2">
                <a:extLst>
                  <a:ext uri="{96DAC541-7B7A-43D3-8B79-37D633B846F1}">
                    <asvg:svgBlip xmlns:asvg="http://schemas.microsoft.com/office/drawing/2016/SVG/main" r:embed="rId3"/>
                  </a:ext>
                </a:extLst>
              </a:blip>
              <a:stretch>
                <a:fillRect l="0" t="-41020" r="0" b="-41020"/>
              </a:stretch>
            </a:blipFill>
          </p:spPr>
        </p:sp>
        <p:sp>
          <p:nvSpPr>
            <p:cNvPr name="TextBox 21" id="21"/>
            <p:cNvSpPr txBox="true"/>
            <p:nvPr/>
          </p:nvSpPr>
          <p:spPr>
            <a:xfrm rot="0">
              <a:off x="235191" y="28575"/>
              <a:ext cx="8807885" cy="395097"/>
            </a:xfrm>
            <a:prstGeom prst="rect">
              <a:avLst/>
            </a:prstGeom>
          </p:spPr>
          <p:txBody>
            <a:bodyPr anchor="t" rtlCol="false" tIns="0" lIns="0" bIns="0" rIns="0">
              <a:spAutoFit/>
            </a:bodyPr>
            <a:lstStyle/>
            <a:p>
              <a:pPr algn="l">
                <a:lnSpc>
                  <a:spcPts val="2268"/>
                </a:lnSpc>
              </a:pPr>
              <a:r>
                <a:rPr lang="en-US" sz="2100" b="true">
                  <a:solidFill>
                    <a:srgbClr val="FFFFFF"/>
                  </a:solidFill>
                  <a:latin typeface="Montserrat Bold"/>
                  <a:ea typeface="Montserrat Bold"/>
                  <a:cs typeface="Montserrat Bold"/>
                  <a:sym typeface="Montserrat Bold"/>
                </a:rPr>
                <a:t>Advanced Injection Molding Machines</a:t>
              </a:r>
            </a:p>
          </p:txBody>
        </p:sp>
      </p:grpSp>
      <p:grpSp>
        <p:nvGrpSpPr>
          <p:cNvPr name="Group 22" id="22"/>
          <p:cNvGrpSpPr/>
          <p:nvPr/>
        </p:nvGrpSpPr>
        <p:grpSpPr>
          <a:xfrm rot="0">
            <a:off x="7348053" y="5837833"/>
            <a:ext cx="10019300" cy="4175573"/>
            <a:chOff x="0" y="0"/>
            <a:chExt cx="13359066" cy="5567431"/>
          </a:xfrm>
        </p:grpSpPr>
        <p:sp>
          <p:nvSpPr>
            <p:cNvPr name="Freeform 23" id="23"/>
            <p:cNvSpPr/>
            <p:nvPr/>
          </p:nvSpPr>
          <p:spPr>
            <a:xfrm flipH="false" flipV="false" rot="0">
              <a:off x="12700" y="17319"/>
              <a:ext cx="13333603" cy="5532714"/>
            </a:xfrm>
            <a:custGeom>
              <a:avLst/>
              <a:gdLst/>
              <a:ahLst/>
              <a:cxnLst/>
              <a:rect r="r" b="b" t="t" l="l"/>
              <a:pathLst>
                <a:path h="5532714" w="13333603">
                  <a:moveTo>
                    <a:pt x="0" y="0"/>
                  </a:moveTo>
                  <a:lnTo>
                    <a:pt x="13333603" y="0"/>
                  </a:lnTo>
                  <a:lnTo>
                    <a:pt x="13333603" y="5532714"/>
                  </a:lnTo>
                  <a:lnTo>
                    <a:pt x="0" y="5532714"/>
                  </a:lnTo>
                  <a:close/>
                </a:path>
              </a:pathLst>
            </a:custGeom>
            <a:solidFill>
              <a:srgbClr val="FFFFFF">
                <a:alpha val="80784"/>
              </a:srgbClr>
            </a:solidFill>
          </p:spPr>
        </p:sp>
        <p:sp>
          <p:nvSpPr>
            <p:cNvPr name="Freeform 24" id="24"/>
            <p:cNvSpPr/>
            <p:nvPr/>
          </p:nvSpPr>
          <p:spPr>
            <a:xfrm flipH="false" flipV="false" rot="0">
              <a:off x="0" y="0"/>
              <a:ext cx="13359003" cy="5567352"/>
            </a:xfrm>
            <a:custGeom>
              <a:avLst/>
              <a:gdLst/>
              <a:ahLst/>
              <a:cxnLst/>
              <a:rect r="r" b="b" t="t" l="l"/>
              <a:pathLst>
                <a:path h="5567352" w="13359003">
                  <a:moveTo>
                    <a:pt x="12700" y="0"/>
                  </a:moveTo>
                  <a:lnTo>
                    <a:pt x="13346303" y="0"/>
                  </a:lnTo>
                  <a:cubicBezTo>
                    <a:pt x="13353289" y="0"/>
                    <a:pt x="13359003" y="7794"/>
                    <a:pt x="13359003" y="17319"/>
                  </a:cubicBezTo>
                  <a:lnTo>
                    <a:pt x="13359003" y="5550033"/>
                  </a:lnTo>
                  <a:cubicBezTo>
                    <a:pt x="13359003" y="5559558"/>
                    <a:pt x="13353289" y="5567352"/>
                    <a:pt x="13346303" y="5567352"/>
                  </a:cubicBezTo>
                  <a:lnTo>
                    <a:pt x="12700" y="5567352"/>
                  </a:lnTo>
                  <a:cubicBezTo>
                    <a:pt x="5715" y="5567352"/>
                    <a:pt x="0" y="5559558"/>
                    <a:pt x="0" y="5550033"/>
                  </a:cubicBezTo>
                  <a:lnTo>
                    <a:pt x="0" y="17319"/>
                  </a:lnTo>
                  <a:cubicBezTo>
                    <a:pt x="0" y="7794"/>
                    <a:pt x="5715" y="0"/>
                    <a:pt x="12700" y="0"/>
                  </a:cubicBezTo>
                  <a:moveTo>
                    <a:pt x="12700" y="34638"/>
                  </a:moveTo>
                  <a:lnTo>
                    <a:pt x="12700" y="17319"/>
                  </a:lnTo>
                  <a:lnTo>
                    <a:pt x="25400" y="17319"/>
                  </a:lnTo>
                  <a:lnTo>
                    <a:pt x="25400" y="5550033"/>
                  </a:lnTo>
                  <a:lnTo>
                    <a:pt x="12700" y="5550033"/>
                  </a:lnTo>
                  <a:lnTo>
                    <a:pt x="12700" y="5532714"/>
                  </a:lnTo>
                  <a:lnTo>
                    <a:pt x="13346303" y="5532714"/>
                  </a:lnTo>
                  <a:lnTo>
                    <a:pt x="13346303" y="5550033"/>
                  </a:lnTo>
                  <a:lnTo>
                    <a:pt x="13333603" y="5550033"/>
                  </a:lnTo>
                  <a:lnTo>
                    <a:pt x="13333603" y="17319"/>
                  </a:lnTo>
                  <a:lnTo>
                    <a:pt x="13346303" y="17319"/>
                  </a:lnTo>
                  <a:lnTo>
                    <a:pt x="13346303" y="34638"/>
                  </a:lnTo>
                  <a:lnTo>
                    <a:pt x="12700" y="34638"/>
                  </a:lnTo>
                  <a:close/>
                </a:path>
              </a:pathLst>
            </a:custGeom>
            <a:solidFill>
              <a:srgbClr val="6B192E"/>
            </a:solidFill>
          </p:spPr>
        </p:sp>
      </p:grpSp>
      <p:sp>
        <p:nvSpPr>
          <p:cNvPr name="TextBox 25" id="25"/>
          <p:cNvSpPr txBox="true"/>
          <p:nvPr/>
        </p:nvSpPr>
        <p:spPr>
          <a:xfrm rot="0">
            <a:off x="7865473" y="6110376"/>
            <a:ext cx="8984460" cy="3764280"/>
          </a:xfrm>
          <a:prstGeom prst="rect">
            <a:avLst/>
          </a:prstGeom>
        </p:spPr>
        <p:txBody>
          <a:bodyPr anchor="t" rtlCol="false" tIns="0" lIns="0" bIns="0" rIns="0">
            <a:spAutoFit/>
          </a:bodyPr>
          <a:lstStyle/>
          <a:p>
            <a:pPr algn="l">
              <a:lnSpc>
                <a:spcPts val="2730"/>
              </a:lnSpc>
            </a:pPr>
            <a:r>
              <a:rPr lang="en-US" sz="2100">
                <a:solidFill>
                  <a:srgbClr val="000000"/>
                </a:solidFill>
                <a:latin typeface="Montserrat"/>
                <a:ea typeface="Montserrat"/>
                <a:cs typeface="Montserrat"/>
                <a:sym typeface="Montserrat"/>
              </a:rPr>
              <a:t>Upgrading to energy-efficient lighting and heating, ventilation, and air conditioning (HVAC) systems can significantly reduce energy consumption. LED lighting and advanced HVAC systems are not only more efficient but also offer better performance and longer lifespans.</a:t>
            </a:r>
          </a:p>
          <a:p>
            <a:pPr algn="l">
              <a:lnSpc>
                <a:spcPts val="2730"/>
              </a:lnSpc>
            </a:pPr>
          </a:p>
          <a:p>
            <a:pPr algn="l">
              <a:lnSpc>
                <a:spcPts val="2730"/>
              </a:lnSpc>
            </a:pPr>
            <a:r>
              <a:rPr lang="en-US" b="true" sz="2100">
                <a:solidFill>
                  <a:srgbClr val="000000"/>
                </a:solidFill>
                <a:latin typeface="Montserrat Bold"/>
                <a:ea typeface="Montserrat Bold"/>
                <a:cs typeface="Montserrat Bold"/>
                <a:sym typeface="Montserrat Bold"/>
              </a:rPr>
              <a:t>Example</a:t>
            </a:r>
            <a:r>
              <a:rPr lang="en-US" sz="2100">
                <a:solidFill>
                  <a:srgbClr val="000000"/>
                </a:solidFill>
                <a:latin typeface="Montserrat"/>
                <a:ea typeface="Montserrat"/>
                <a:cs typeface="Montserrat"/>
                <a:sym typeface="Montserrat"/>
              </a:rPr>
              <a:t>: By replacing traditional lighting with LED systems and upgrading our HVAC units, Flair-Plastic has achieved a 25% reduction in energy consumption for lighting and climate control, creating a more comfortable and sustainable working environment.</a:t>
            </a:r>
          </a:p>
        </p:txBody>
      </p:sp>
      <p:grpSp>
        <p:nvGrpSpPr>
          <p:cNvPr name="Group 26" id="26"/>
          <p:cNvGrpSpPr/>
          <p:nvPr/>
        </p:nvGrpSpPr>
        <p:grpSpPr>
          <a:xfrm rot="0">
            <a:off x="7857590" y="5537398"/>
            <a:ext cx="7000174" cy="619920"/>
            <a:chOff x="0" y="0"/>
            <a:chExt cx="9333566" cy="826560"/>
          </a:xfrm>
        </p:grpSpPr>
        <p:sp>
          <p:nvSpPr>
            <p:cNvPr name="Freeform 27" id="27"/>
            <p:cNvSpPr/>
            <p:nvPr/>
          </p:nvSpPr>
          <p:spPr>
            <a:xfrm flipH="false" flipV="false" rot="0">
              <a:off x="0" y="0"/>
              <a:ext cx="9333611" cy="826643"/>
            </a:xfrm>
            <a:custGeom>
              <a:avLst/>
              <a:gdLst/>
              <a:ahLst/>
              <a:cxnLst/>
              <a:rect r="r" b="b" t="t" l="l"/>
              <a:pathLst>
                <a:path h="826643" w="9333611">
                  <a:moveTo>
                    <a:pt x="0" y="137795"/>
                  </a:moveTo>
                  <a:cubicBezTo>
                    <a:pt x="0" y="61722"/>
                    <a:pt x="61722" y="0"/>
                    <a:pt x="137795" y="0"/>
                  </a:cubicBezTo>
                  <a:lnTo>
                    <a:pt x="9195816" y="0"/>
                  </a:lnTo>
                  <a:cubicBezTo>
                    <a:pt x="9271889" y="0"/>
                    <a:pt x="9333611" y="61722"/>
                    <a:pt x="9333611" y="137795"/>
                  </a:cubicBezTo>
                  <a:lnTo>
                    <a:pt x="9333611" y="688848"/>
                  </a:lnTo>
                  <a:cubicBezTo>
                    <a:pt x="9333611" y="764921"/>
                    <a:pt x="9271889" y="826643"/>
                    <a:pt x="9195816" y="826643"/>
                  </a:cubicBezTo>
                  <a:lnTo>
                    <a:pt x="137795" y="826643"/>
                  </a:lnTo>
                  <a:cubicBezTo>
                    <a:pt x="61722" y="826516"/>
                    <a:pt x="0" y="764921"/>
                    <a:pt x="0" y="688848"/>
                  </a:cubicBezTo>
                  <a:close/>
                </a:path>
              </a:pathLst>
            </a:custGeom>
            <a:gradFill rotWithShape="true">
              <a:gsLst>
                <a:gs pos="0">
                  <a:srgbClr val="8D2143">
                    <a:alpha val="100000"/>
                  </a:srgbClr>
                </a:gs>
                <a:gs pos="50000">
                  <a:srgbClr val="70142C">
                    <a:alpha val="100000"/>
                  </a:srgbClr>
                </a:gs>
                <a:gs pos="100000">
                  <a:srgbClr val="4F1423">
                    <a:alpha val="100000"/>
                  </a:srgbClr>
                </a:gs>
              </a:gsLst>
              <a:lin ang="5400000"/>
            </a:gradFill>
          </p:spPr>
        </p:sp>
      </p:grpSp>
      <p:grpSp>
        <p:nvGrpSpPr>
          <p:cNvPr name="Group 28" id="28"/>
          <p:cNvGrpSpPr/>
          <p:nvPr/>
        </p:nvGrpSpPr>
        <p:grpSpPr>
          <a:xfrm rot="0">
            <a:off x="7878327" y="5688482"/>
            <a:ext cx="6958699" cy="317754"/>
            <a:chOff x="0" y="0"/>
            <a:chExt cx="9278266" cy="423672"/>
          </a:xfrm>
        </p:grpSpPr>
        <p:sp>
          <p:nvSpPr>
            <p:cNvPr name="Freeform 29" id="29"/>
            <p:cNvSpPr/>
            <p:nvPr/>
          </p:nvSpPr>
          <p:spPr>
            <a:xfrm flipH="false" flipV="false" rot="0">
              <a:off x="0" y="0"/>
              <a:ext cx="9278266" cy="423672"/>
            </a:xfrm>
            <a:custGeom>
              <a:avLst/>
              <a:gdLst/>
              <a:ahLst/>
              <a:cxnLst/>
              <a:rect r="r" b="b" t="t" l="l"/>
              <a:pathLst>
                <a:path h="423672" w="9278266">
                  <a:moveTo>
                    <a:pt x="0" y="0"/>
                  </a:moveTo>
                  <a:lnTo>
                    <a:pt x="9278266" y="0"/>
                  </a:lnTo>
                  <a:lnTo>
                    <a:pt x="9278266" y="423672"/>
                  </a:lnTo>
                  <a:lnTo>
                    <a:pt x="0" y="423672"/>
                  </a:lnTo>
                  <a:lnTo>
                    <a:pt x="0" y="0"/>
                  </a:lnTo>
                  <a:close/>
                </a:path>
              </a:pathLst>
            </a:custGeom>
            <a:blipFill>
              <a:blip r:embed="rId2">
                <a:extLst>
                  <a:ext uri="{96DAC541-7B7A-43D3-8B79-37D633B846F1}">
                    <asvg:svgBlip xmlns:asvg="http://schemas.microsoft.com/office/drawing/2016/SVG/main" r:embed="rId3"/>
                  </a:ext>
                </a:extLst>
              </a:blip>
              <a:stretch>
                <a:fillRect l="0" t="-41020" r="0" b="-41020"/>
              </a:stretch>
            </a:blipFill>
          </p:spPr>
        </p:sp>
        <p:sp>
          <p:nvSpPr>
            <p:cNvPr name="TextBox 30" id="30"/>
            <p:cNvSpPr txBox="true"/>
            <p:nvPr/>
          </p:nvSpPr>
          <p:spPr>
            <a:xfrm rot="0">
              <a:off x="235191" y="28575"/>
              <a:ext cx="8807885" cy="395097"/>
            </a:xfrm>
            <a:prstGeom prst="rect">
              <a:avLst/>
            </a:prstGeom>
          </p:spPr>
          <p:txBody>
            <a:bodyPr anchor="t" rtlCol="false" tIns="0" lIns="0" bIns="0" rIns="0">
              <a:spAutoFit/>
            </a:bodyPr>
            <a:lstStyle/>
            <a:p>
              <a:pPr algn="l">
                <a:lnSpc>
                  <a:spcPts val="2268"/>
                </a:lnSpc>
              </a:pPr>
              <a:r>
                <a:rPr lang="en-US" sz="2100" b="true">
                  <a:solidFill>
                    <a:srgbClr val="FFFFFF"/>
                  </a:solidFill>
                  <a:latin typeface="Montserrat Bold"/>
                  <a:ea typeface="Montserrat Bold"/>
                  <a:cs typeface="Montserrat Bold"/>
                  <a:sym typeface="Montserrat Bold"/>
                </a:rPr>
                <a:t>Energy-Efficient Lighting and HVAC Systems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 y="-8558"/>
            <a:ext cx="18287985" cy="2541519"/>
            <a:chOff x="0" y="0"/>
            <a:chExt cx="24383980" cy="3388692"/>
          </a:xfrm>
        </p:grpSpPr>
        <p:sp>
          <p:nvSpPr>
            <p:cNvPr name="Freeform 3" id="3"/>
            <p:cNvSpPr/>
            <p:nvPr/>
          </p:nvSpPr>
          <p:spPr>
            <a:xfrm flipH="false" flipV="false" rot="0">
              <a:off x="0" y="0"/>
              <a:ext cx="24384000" cy="3388741"/>
            </a:xfrm>
            <a:custGeom>
              <a:avLst/>
              <a:gdLst/>
              <a:ahLst/>
              <a:cxnLst/>
              <a:rect r="r" b="b" t="t" l="l"/>
              <a:pathLst>
                <a:path h="3388741" w="24384000">
                  <a:moveTo>
                    <a:pt x="0" y="0"/>
                  </a:moveTo>
                  <a:lnTo>
                    <a:pt x="24384000" y="0"/>
                  </a:lnTo>
                  <a:lnTo>
                    <a:pt x="24384000" y="3388741"/>
                  </a:lnTo>
                  <a:lnTo>
                    <a:pt x="0" y="3388741"/>
                  </a:lnTo>
                  <a:close/>
                </a:path>
              </a:pathLst>
            </a:custGeom>
            <a:solidFill>
              <a:srgbClr val="262626"/>
            </a:solidFill>
          </p:spPr>
        </p:sp>
      </p:grpSp>
      <p:sp>
        <p:nvSpPr>
          <p:cNvPr name="TextBox 4" id="4"/>
          <p:cNvSpPr txBox="true"/>
          <p:nvPr/>
        </p:nvSpPr>
        <p:spPr>
          <a:xfrm rot="0">
            <a:off x="1826717" y="1049988"/>
            <a:ext cx="14649864" cy="1159383"/>
          </a:xfrm>
          <a:prstGeom prst="rect">
            <a:avLst/>
          </a:prstGeom>
        </p:spPr>
        <p:txBody>
          <a:bodyPr anchor="t" rtlCol="false" tIns="0" lIns="0" bIns="0" rIns="0">
            <a:spAutoFit/>
          </a:bodyPr>
          <a:lstStyle/>
          <a:p>
            <a:pPr algn="l">
              <a:lnSpc>
                <a:spcPts val="4536"/>
              </a:lnSpc>
            </a:pPr>
            <a:r>
              <a:rPr lang="en-US" sz="4200" b="true">
                <a:solidFill>
                  <a:srgbClr val="FFFFFF"/>
                </a:solidFill>
                <a:latin typeface="Montserrat Bold"/>
                <a:ea typeface="Montserrat Bold"/>
                <a:cs typeface="Montserrat Bold"/>
                <a:sym typeface="Montserrat Bold"/>
              </a:rPr>
              <a:t>Case Study: Flair-Plastic's Commitment to Energy Efficiency</a:t>
            </a:r>
          </a:p>
        </p:txBody>
      </p:sp>
      <p:grpSp>
        <p:nvGrpSpPr>
          <p:cNvPr name="Group 5" id="5"/>
          <p:cNvGrpSpPr/>
          <p:nvPr/>
        </p:nvGrpSpPr>
        <p:grpSpPr>
          <a:xfrm rot="0">
            <a:off x="0" y="2532962"/>
            <a:ext cx="18287985" cy="7754039"/>
            <a:chOff x="0" y="0"/>
            <a:chExt cx="24383980" cy="10338718"/>
          </a:xfrm>
        </p:grpSpPr>
        <p:sp>
          <p:nvSpPr>
            <p:cNvPr name="Freeform 6" id="6"/>
            <p:cNvSpPr/>
            <p:nvPr/>
          </p:nvSpPr>
          <p:spPr>
            <a:xfrm flipH="false" flipV="false" rot="0">
              <a:off x="0" y="0"/>
              <a:ext cx="24384000" cy="10338689"/>
            </a:xfrm>
            <a:custGeom>
              <a:avLst/>
              <a:gdLst/>
              <a:ahLst/>
              <a:cxnLst/>
              <a:rect r="r" b="b" t="t" l="l"/>
              <a:pathLst>
                <a:path h="10338689" w="24384000">
                  <a:moveTo>
                    <a:pt x="0" y="0"/>
                  </a:moveTo>
                  <a:lnTo>
                    <a:pt x="24384000" y="0"/>
                  </a:lnTo>
                  <a:lnTo>
                    <a:pt x="24384000" y="10338689"/>
                  </a:lnTo>
                  <a:lnTo>
                    <a:pt x="0" y="10338689"/>
                  </a:lnTo>
                  <a:close/>
                </a:path>
              </a:pathLst>
            </a:custGeom>
            <a:solidFill>
              <a:srgbClr val="F2F2F2"/>
            </a:solidFill>
          </p:spPr>
        </p:sp>
      </p:grpSp>
      <p:grpSp>
        <p:nvGrpSpPr>
          <p:cNvPr name="Group 7" id="7"/>
          <p:cNvGrpSpPr/>
          <p:nvPr/>
        </p:nvGrpSpPr>
        <p:grpSpPr>
          <a:xfrm rot="0">
            <a:off x="1735276" y="3016137"/>
            <a:ext cx="685785" cy="68578"/>
            <a:chOff x="0" y="0"/>
            <a:chExt cx="914380" cy="91438"/>
          </a:xfrm>
        </p:grpSpPr>
        <p:sp>
          <p:nvSpPr>
            <p:cNvPr name="Freeform 8" id="8"/>
            <p:cNvSpPr/>
            <p:nvPr/>
          </p:nvSpPr>
          <p:spPr>
            <a:xfrm flipH="false" flipV="false" rot="0">
              <a:off x="0" y="0"/>
              <a:ext cx="914400" cy="91440"/>
            </a:xfrm>
            <a:custGeom>
              <a:avLst/>
              <a:gdLst/>
              <a:ahLst/>
              <a:cxnLst/>
              <a:rect r="r" b="b" t="t" l="l"/>
              <a:pathLst>
                <a:path h="91440" w="914400">
                  <a:moveTo>
                    <a:pt x="0" y="0"/>
                  </a:moveTo>
                  <a:lnTo>
                    <a:pt x="914400" y="0"/>
                  </a:lnTo>
                  <a:lnTo>
                    <a:pt x="914400" y="91440"/>
                  </a:lnTo>
                  <a:lnTo>
                    <a:pt x="0" y="91440"/>
                  </a:lnTo>
                  <a:close/>
                </a:path>
              </a:pathLst>
            </a:custGeom>
            <a:solidFill>
              <a:srgbClr val="E97132"/>
            </a:solidFill>
          </p:spPr>
        </p:sp>
      </p:grpSp>
      <p:sp>
        <p:nvSpPr>
          <p:cNvPr name="TextBox 9" id="9"/>
          <p:cNvSpPr txBox="true"/>
          <p:nvPr/>
        </p:nvSpPr>
        <p:spPr>
          <a:xfrm rot="0">
            <a:off x="1824762" y="3400309"/>
            <a:ext cx="14638460" cy="1038987"/>
          </a:xfrm>
          <a:prstGeom prst="rect">
            <a:avLst/>
          </a:prstGeom>
        </p:spPr>
        <p:txBody>
          <a:bodyPr anchor="t" rtlCol="false" tIns="0" lIns="0" bIns="0" rIns="0">
            <a:spAutoFit/>
          </a:bodyPr>
          <a:lstStyle/>
          <a:p>
            <a:pPr algn="l">
              <a:lnSpc>
                <a:spcPts val="2754"/>
              </a:lnSpc>
            </a:pPr>
            <a:r>
              <a:rPr lang="en-US" sz="2550">
                <a:solidFill>
                  <a:srgbClr val="000000"/>
                </a:solidFill>
                <a:latin typeface="Montserrat"/>
                <a:ea typeface="Montserrat"/>
                <a:cs typeface="Montserrat"/>
                <a:sym typeface="Montserrat"/>
              </a:rPr>
              <a:t>At Flair-Plastic, our commitment to sustainability is evident in every aspect of our operations. Here are some of the key initiatives we've implemented to enhance energy efficiency:</a:t>
            </a:r>
          </a:p>
        </p:txBody>
      </p:sp>
      <p:grpSp>
        <p:nvGrpSpPr>
          <p:cNvPr name="Group 10" id="10"/>
          <p:cNvGrpSpPr/>
          <p:nvPr/>
        </p:nvGrpSpPr>
        <p:grpSpPr>
          <a:xfrm rot="0">
            <a:off x="15" y="2483832"/>
            <a:ext cx="18287985" cy="7754039"/>
            <a:chOff x="0" y="0"/>
            <a:chExt cx="24383980" cy="10338718"/>
          </a:xfrm>
        </p:grpSpPr>
        <p:sp>
          <p:nvSpPr>
            <p:cNvPr name="Freeform 11" id="11"/>
            <p:cNvSpPr/>
            <p:nvPr/>
          </p:nvSpPr>
          <p:spPr>
            <a:xfrm flipH="false" flipV="false" rot="0">
              <a:off x="0" y="0"/>
              <a:ext cx="24384000" cy="10338689"/>
            </a:xfrm>
            <a:custGeom>
              <a:avLst/>
              <a:gdLst/>
              <a:ahLst/>
              <a:cxnLst/>
              <a:rect r="r" b="b" t="t" l="l"/>
              <a:pathLst>
                <a:path h="10338689" w="24384000">
                  <a:moveTo>
                    <a:pt x="0" y="0"/>
                  </a:moveTo>
                  <a:lnTo>
                    <a:pt x="24384000" y="0"/>
                  </a:lnTo>
                  <a:lnTo>
                    <a:pt x="24384000" y="10338689"/>
                  </a:lnTo>
                  <a:lnTo>
                    <a:pt x="0" y="10338689"/>
                  </a:lnTo>
                  <a:close/>
                </a:path>
              </a:pathLst>
            </a:custGeom>
            <a:solidFill>
              <a:srgbClr val="F2F2F2">
                <a:alpha val="0"/>
              </a:srgbClr>
            </a:solidFill>
          </p:spPr>
        </p:sp>
      </p:grpSp>
      <p:sp>
        <p:nvSpPr>
          <p:cNvPr name="Freeform 12" id="12"/>
          <p:cNvSpPr/>
          <p:nvPr/>
        </p:nvSpPr>
        <p:spPr>
          <a:xfrm flipH="false" flipV="false" rot="0">
            <a:off x="1903989" y="4925071"/>
            <a:ext cx="845125" cy="845125"/>
          </a:xfrm>
          <a:custGeom>
            <a:avLst/>
            <a:gdLst/>
            <a:ahLst/>
            <a:cxnLst/>
            <a:rect r="r" b="b" t="t" l="l"/>
            <a:pathLst>
              <a:path h="845125" w="845125">
                <a:moveTo>
                  <a:pt x="0" y="0"/>
                </a:moveTo>
                <a:lnTo>
                  <a:pt x="845125" y="0"/>
                </a:lnTo>
                <a:lnTo>
                  <a:pt x="845125" y="845126"/>
                </a:lnTo>
                <a:lnTo>
                  <a:pt x="0" y="84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903989" y="6485266"/>
            <a:ext cx="845125" cy="845125"/>
          </a:xfrm>
          <a:custGeom>
            <a:avLst/>
            <a:gdLst/>
            <a:ahLst/>
            <a:cxnLst/>
            <a:rect r="r" b="b" t="t" l="l"/>
            <a:pathLst>
              <a:path h="845125" w="845125">
                <a:moveTo>
                  <a:pt x="0" y="0"/>
                </a:moveTo>
                <a:lnTo>
                  <a:pt x="845125" y="0"/>
                </a:lnTo>
                <a:lnTo>
                  <a:pt x="845125" y="845126"/>
                </a:lnTo>
                <a:lnTo>
                  <a:pt x="0" y="84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false" flipV="false" rot="0">
            <a:off x="1903989" y="8159761"/>
            <a:ext cx="845125" cy="845125"/>
          </a:xfrm>
          <a:custGeom>
            <a:avLst/>
            <a:gdLst/>
            <a:ahLst/>
            <a:cxnLst/>
            <a:rect r="r" b="b" t="t" l="l"/>
            <a:pathLst>
              <a:path h="845125" w="845125">
                <a:moveTo>
                  <a:pt x="0" y="0"/>
                </a:moveTo>
                <a:lnTo>
                  <a:pt x="845125" y="0"/>
                </a:lnTo>
                <a:lnTo>
                  <a:pt x="845125" y="845126"/>
                </a:lnTo>
                <a:lnTo>
                  <a:pt x="0" y="84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5" id="15"/>
          <p:cNvSpPr txBox="true"/>
          <p:nvPr/>
        </p:nvSpPr>
        <p:spPr>
          <a:xfrm rot="0">
            <a:off x="3192350" y="4867921"/>
            <a:ext cx="12466338" cy="1017270"/>
          </a:xfrm>
          <a:prstGeom prst="rect">
            <a:avLst/>
          </a:prstGeom>
        </p:spPr>
        <p:txBody>
          <a:bodyPr anchor="t" rtlCol="false" tIns="0" lIns="0" bIns="0" rIns="0">
            <a:spAutoFit/>
          </a:bodyPr>
          <a:lstStyle/>
          <a:p>
            <a:pPr algn="l" marL="0" indent="0" lvl="0">
              <a:lnSpc>
                <a:spcPts val="2700"/>
              </a:lnSpc>
            </a:pPr>
            <a:r>
              <a:rPr lang="en-US" b="true" sz="1800">
                <a:solidFill>
                  <a:srgbClr val="000000"/>
                </a:solidFill>
                <a:latin typeface="Montserrat Bold"/>
                <a:ea typeface="Montserrat Bold"/>
                <a:cs typeface="Montserrat Bold"/>
                <a:sym typeface="Montserrat Bold"/>
              </a:rPr>
              <a:t>Optimized Machinery: </a:t>
            </a:r>
            <a:r>
              <a:rPr lang="en-US" sz="1800">
                <a:solidFill>
                  <a:srgbClr val="000000"/>
                </a:solidFill>
                <a:latin typeface="Montserrat"/>
                <a:ea typeface="Montserrat"/>
                <a:cs typeface="Montserrat"/>
                <a:sym typeface="Montserrat"/>
              </a:rPr>
              <a:t>Our investment in the latest injection molding machines has resulted in a 30% reduction in energy consumption while maintaining high-quality production standards. These machines are designed to minimize energy use during each phase of the production process.</a:t>
            </a:r>
          </a:p>
        </p:txBody>
      </p:sp>
      <p:sp>
        <p:nvSpPr>
          <p:cNvPr name="TextBox 16" id="16"/>
          <p:cNvSpPr txBox="true"/>
          <p:nvPr/>
        </p:nvSpPr>
        <p:spPr>
          <a:xfrm rot="0">
            <a:off x="3289792" y="6428116"/>
            <a:ext cx="12368896" cy="1017270"/>
          </a:xfrm>
          <a:prstGeom prst="rect">
            <a:avLst/>
          </a:prstGeom>
        </p:spPr>
        <p:txBody>
          <a:bodyPr anchor="t" rtlCol="false" tIns="0" lIns="0" bIns="0" rIns="0">
            <a:spAutoFit/>
          </a:bodyPr>
          <a:lstStyle/>
          <a:p>
            <a:pPr algn="l" marL="0" indent="0" lvl="0">
              <a:lnSpc>
                <a:spcPts val="2700"/>
              </a:lnSpc>
              <a:spcBef>
                <a:spcPct val="0"/>
              </a:spcBef>
            </a:pPr>
            <a:r>
              <a:rPr lang="en-US" b="true" sz="1800" strike="noStrike" u="none">
                <a:solidFill>
                  <a:srgbClr val="000000"/>
                </a:solidFill>
                <a:latin typeface="Montserrat Bold"/>
                <a:ea typeface="Montserrat Bold"/>
                <a:cs typeface="Montserrat Bold"/>
                <a:sym typeface="Montserrat Bold"/>
              </a:rPr>
              <a:t>Smart Energy Management:</a:t>
            </a:r>
            <a:r>
              <a:rPr lang="en-US" sz="1800" strike="noStrike" u="none">
                <a:solidFill>
                  <a:srgbClr val="000000"/>
                </a:solidFill>
                <a:latin typeface="Montserrat"/>
                <a:ea typeface="Montserrat"/>
                <a:cs typeface="Montserrat"/>
                <a:sym typeface="Montserrat"/>
              </a:rPr>
              <a:t> Utilizing advanced analytics, we continuously monitor and optimize our energy use, ensuring we always operate at peak efficiency. This proactive approach allows us to quickly identify and address any inefficiencies.</a:t>
            </a:r>
          </a:p>
        </p:txBody>
      </p:sp>
      <p:sp>
        <p:nvSpPr>
          <p:cNvPr name="TextBox 17" id="17"/>
          <p:cNvSpPr txBox="true"/>
          <p:nvPr/>
        </p:nvSpPr>
        <p:spPr>
          <a:xfrm rot="0">
            <a:off x="3289792" y="8102611"/>
            <a:ext cx="12458681" cy="1017270"/>
          </a:xfrm>
          <a:prstGeom prst="rect">
            <a:avLst/>
          </a:prstGeom>
        </p:spPr>
        <p:txBody>
          <a:bodyPr anchor="t" rtlCol="false" tIns="0" lIns="0" bIns="0" rIns="0">
            <a:spAutoFit/>
          </a:bodyPr>
          <a:lstStyle/>
          <a:p>
            <a:pPr algn="l" marL="0" indent="0" lvl="0">
              <a:lnSpc>
                <a:spcPts val="2700"/>
              </a:lnSpc>
              <a:spcBef>
                <a:spcPct val="0"/>
              </a:spcBef>
            </a:pPr>
            <a:r>
              <a:rPr lang="en-US" b="true" sz="1800" strike="noStrike" u="none">
                <a:solidFill>
                  <a:srgbClr val="000000"/>
                </a:solidFill>
                <a:latin typeface="Montserrat Bold"/>
                <a:ea typeface="Montserrat Bold"/>
                <a:cs typeface="Montserrat Bold"/>
                <a:sym typeface="Montserrat Bold"/>
              </a:rPr>
              <a:t>Employee Training:</a:t>
            </a:r>
            <a:r>
              <a:rPr lang="en-US" sz="1800" strike="noStrike" u="none">
                <a:solidFill>
                  <a:srgbClr val="000000"/>
                </a:solidFill>
                <a:latin typeface="Montserrat"/>
                <a:ea typeface="Montserrat"/>
                <a:cs typeface="Montserrat"/>
                <a:sym typeface="Montserrat"/>
              </a:rPr>
              <a:t> Our workforce is trained on energy-efficient practices, ensuring that every team member contributes to our sustainability goals. Regular training sessions and updates keep our staff informed about the latest energy-saving techniques and technologies.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7682905" y="-949990"/>
            <a:ext cx="17601622" cy="3957381"/>
          </a:xfrm>
          <a:custGeom>
            <a:avLst/>
            <a:gdLst/>
            <a:ahLst/>
            <a:cxnLst/>
            <a:rect r="r" b="b" t="t" l="l"/>
            <a:pathLst>
              <a:path h="3957381" w="17601622">
                <a:moveTo>
                  <a:pt x="0" y="3957380"/>
                </a:moveTo>
                <a:lnTo>
                  <a:pt x="17601622" y="3957380"/>
                </a:lnTo>
                <a:lnTo>
                  <a:pt x="17601622" y="0"/>
                </a:lnTo>
                <a:lnTo>
                  <a:pt x="0" y="0"/>
                </a:lnTo>
                <a:lnTo>
                  <a:pt x="0" y="395738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descr="Five bulbs and one of them is glowing"/>
          <p:cNvSpPr/>
          <p:nvPr/>
        </p:nvSpPr>
        <p:spPr>
          <a:xfrm flipH="true" flipV="false" rot="0">
            <a:off x="9918717" y="0"/>
            <a:ext cx="8369283" cy="10287000"/>
          </a:xfrm>
          <a:custGeom>
            <a:avLst/>
            <a:gdLst/>
            <a:ahLst/>
            <a:cxnLst/>
            <a:rect r="r" b="b" t="t" l="l"/>
            <a:pathLst>
              <a:path h="10287000" w="8369283">
                <a:moveTo>
                  <a:pt x="8369283" y="0"/>
                </a:moveTo>
                <a:lnTo>
                  <a:pt x="0" y="0"/>
                </a:lnTo>
                <a:lnTo>
                  <a:pt x="0" y="10287000"/>
                </a:lnTo>
                <a:lnTo>
                  <a:pt x="8369283" y="10287000"/>
                </a:lnTo>
                <a:lnTo>
                  <a:pt x="8369283" y="0"/>
                </a:lnTo>
                <a:close/>
              </a:path>
            </a:pathLst>
          </a:custGeom>
          <a:blipFill>
            <a:blip r:embed="rId4"/>
            <a:stretch>
              <a:fillRect l="-42140" t="0" r="-42140" b="0"/>
            </a:stretch>
          </a:blipFill>
        </p:spPr>
      </p:sp>
      <p:sp>
        <p:nvSpPr>
          <p:cNvPr name="TextBox 4" id="4"/>
          <p:cNvSpPr txBox="true"/>
          <p:nvPr/>
        </p:nvSpPr>
        <p:spPr>
          <a:xfrm rot="0">
            <a:off x="1117906" y="885825"/>
            <a:ext cx="8281061" cy="1714500"/>
          </a:xfrm>
          <a:prstGeom prst="rect">
            <a:avLst/>
          </a:prstGeom>
        </p:spPr>
        <p:txBody>
          <a:bodyPr anchor="t" rtlCol="false" tIns="0" lIns="0" bIns="0" rIns="0">
            <a:spAutoFit/>
          </a:bodyPr>
          <a:lstStyle/>
          <a:p>
            <a:pPr algn="l" marL="0" indent="0" lvl="0">
              <a:lnSpc>
                <a:spcPts val="6763"/>
              </a:lnSpc>
            </a:pPr>
            <a:r>
              <a:rPr lang="en-US" sz="5636">
                <a:solidFill>
                  <a:srgbClr val="000000"/>
                </a:solidFill>
                <a:latin typeface="Montserrat"/>
                <a:ea typeface="Montserrat"/>
                <a:cs typeface="Montserrat"/>
                <a:sym typeface="Montserrat"/>
              </a:rPr>
              <a:t>The Benefits of Energy Efficiency</a:t>
            </a:r>
          </a:p>
        </p:txBody>
      </p:sp>
      <p:sp>
        <p:nvSpPr>
          <p:cNvPr name="TextBox 5" id="5"/>
          <p:cNvSpPr txBox="true"/>
          <p:nvPr/>
        </p:nvSpPr>
        <p:spPr>
          <a:xfrm rot="0">
            <a:off x="1117906" y="2819427"/>
            <a:ext cx="8281061" cy="6668281"/>
          </a:xfrm>
          <a:prstGeom prst="rect">
            <a:avLst/>
          </a:prstGeom>
        </p:spPr>
        <p:txBody>
          <a:bodyPr anchor="t" rtlCol="false" tIns="0" lIns="0" bIns="0" rIns="0">
            <a:spAutoFit/>
          </a:bodyPr>
          <a:lstStyle/>
          <a:p>
            <a:pPr algn="l">
              <a:lnSpc>
                <a:spcPts val="2975"/>
              </a:lnSpc>
            </a:pPr>
            <a:r>
              <a:rPr lang="en-US" sz="1859">
                <a:solidFill>
                  <a:srgbClr val="000000"/>
                </a:solidFill>
                <a:latin typeface="Montserrat"/>
                <a:ea typeface="Montserrat"/>
                <a:cs typeface="Montserrat"/>
                <a:sym typeface="Montserrat"/>
              </a:rPr>
              <a:t>The benefits of implementing energy-efficient practices in plastic manufacturing extend beyond environmental impact:</a:t>
            </a:r>
          </a:p>
          <a:p>
            <a:pPr algn="l">
              <a:lnSpc>
                <a:spcPts val="2975"/>
              </a:lnSpc>
            </a:pPr>
          </a:p>
          <a:p>
            <a:pPr algn="l" marL="401493" indent="-200747" lvl="1">
              <a:lnSpc>
                <a:spcPts val="2975"/>
              </a:lnSpc>
              <a:buFont typeface="Arial"/>
              <a:buChar char="•"/>
            </a:pPr>
            <a:r>
              <a:rPr lang="en-US" sz="1859">
                <a:solidFill>
                  <a:srgbClr val="000000"/>
                </a:solidFill>
                <a:latin typeface="Montserrat"/>
                <a:ea typeface="Montserrat"/>
                <a:cs typeface="Montserrat"/>
                <a:sym typeface="Montserrat"/>
              </a:rPr>
              <a:t>Cost Savings: Reduced energy consumption leads to lower operational costs, translating into significant financial savings over time. These savings can be reinvested into further innovations and improvements.</a:t>
            </a:r>
          </a:p>
          <a:p>
            <a:pPr algn="l">
              <a:lnSpc>
                <a:spcPts val="2975"/>
              </a:lnSpc>
            </a:pPr>
          </a:p>
          <a:p>
            <a:pPr algn="l" marL="401493" indent="-200747" lvl="1">
              <a:lnSpc>
                <a:spcPts val="2975"/>
              </a:lnSpc>
              <a:buFont typeface="Arial"/>
              <a:buChar char="•"/>
            </a:pPr>
            <a:r>
              <a:rPr lang="en-US" sz="1859">
                <a:solidFill>
                  <a:srgbClr val="000000"/>
                </a:solidFill>
                <a:latin typeface="Montserrat"/>
                <a:ea typeface="Montserrat"/>
                <a:cs typeface="Montserrat"/>
                <a:sym typeface="Montserrat"/>
              </a:rPr>
              <a:t>Enhanced Reputation: Companies that prioritize sustainability are viewed more favourably by consumers, stakeholders, and investors. This positive perception can lead to increased brand loyalty and market share.</a:t>
            </a:r>
          </a:p>
          <a:p>
            <a:pPr algn="l">
              <a:lnSpc>
                <a:spcPts val="2975"/>
              </a:lnSpc>
            </a:pPr>
          </a:p>
          <a:p>
            <a:pPr algn="l" marL="401493" indent="-200747" lvl="1">
              <a:lnSpc>
                <a:spcPts val="2975"/>
              </a:lnSpc>
              <a:buFont typeface="Arial"/>
              <a:buChar char="•"/>
            </a:pPr>
            <a:r>
              <a:rPr lang="en-US" sz="1859">
                <a:solidFill>
                  <a:srgbClr val="000000"/>
                </a:solidFill>
                <a:latin typeface="Montserrat"/>
                <a:ea typeface="Montserrat"/>
                <a:cs typeface="Montserrat"/>
                <a:sym typeface="Montserrat"/>
              </a:rPr>
              <a:t>Regulatory Compliance: Adhering to energy efficiency standards helps ensure compliance with environmental regulations, avoiding potential fines and enhancing corporate responsibility. This proactive approach also positions Flair-Plastic as a leader in sustainable manufacturing practices.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81442" y="0"/>
            <a:ext cx="11306558" cy="10287000"/>
          </a:xfrm>
          <a:custGeom>
            <a:avLst/>
            <a:gdLst/>
            <a:ahLst/>
            <a:cxnLst/>
            <a:rect r="r" b="b" t="t" l="l"/>
            <a:pathLst>
              <a:path h="10287000" w="11306558">
                <a:moveTo>
                  <a:pt x="0" y="0"/>
                </a:moveTo>
                <a:lnTo>
                  <a:pt x="11306558" y="0"/>
                </a:lnTo>
                <a:lnTo>
                  <a:pt x="1130655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49666" y="4707445"/>
            <a:ext cx="5440335" cy="938784"/>
          </a:xfrm>
          <a:prstGeom prst="rect">
            <a:avLst/>
          </a:prstGeom>
        </p:spPr>
        <p:txBody>
          <a:bodyPr anchor="t" rtlCol="false" tIns="0" lIns="0" bIns="0" rIns="0">
            <a:spAutoFit/>
          </a:bodyPr>
          <a:lstStyle/>
          <a:p>
            <a:pPr algn="l">
              <a:lnSpc>
                <a:spcPts val="7128"/>
              </a:lnSpc>
            </a:pPr>
            <a:r>
              <a:rPr lang="en-US" sz="6600">
                <a:solidFill>
                  <a:srgbClr val="000000"/>
                </a:solidFill>
                <a:latin typeface="Montserrat"/>
                <a:ea typeface="Montserrat"/>
                <a:cs typeface="Montserrat"/>
                <a:sym typeface="Montserrat"/>
              </a:rPr>
              <a:t>Takeaway</a:t>
            </a:r>
          </a:p>
        </p:txBody>
      </p:sp>
      <p:sp>
        <p:nvSpPr>
          <p:cNvPr name="TextBox 4" id="4"/>
          <p:cNvSpPr txBox="true"/>
          <p:nvPr/>
        </p:nvSpPr>
        <p:spPr>
          <a:xfrm rot="0">
            <a:off x="9144000" y="2478407"/>
            <a:ext cx="8519115" cy="5196839"/>
          </a:xfrm>
          <a:prstGeom prst="rect">
            <a:avLst/>
          </a:prstGeom>
        </p:spPr>
        <p:txBody>
          <a:bodyPr anchor="t" rtlCol="false" tIns="0" lIns="0" bIns="0" rIns="0">
            <a:spAutoFit/>
          </a:bodyPr>
          <a:lstStyle/>
          <a:p>
            <a:pPr algn="l">
              <a:lnSpc>
                <a:spcPts val="4140"/>
              </a:lnSpc>
            </a:pPr>
            <a:r>
              <a:rPr lang="en-US" sz="2300">
                <a:solidFill>
                  <a:srgbClr val="000000"/>
                </a:solidFill>
                <a:latin typeface="Montserrat"/>
                <a:ea typeface="Montserrat"/>
                <a:cs typeface="Montserrat"/>
                <a:sym typeface="Montserrat"/>
              </a:rPr>
              <a:t>Energy efficiency is not just a trend but a necessity in the modern plastic manufacturing industry. At Flair-Plastic, we are dedicated to leading the charge towards a sustainable future, employing innovative technologies and practices that reduce our carbon footprint while delivering superior products to our customers. Our commitment to energy efficiency not only supports environmental sustainability but also drives our growth and success in a competitive market. Join us on our journey towards a greener, more efficient world.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1012">
            <a:off x="-19081" y="1200180"/>
            <a:ext cx="11893746" cy="0"/>
          </a:xfrm>
          <a:prstGeom prst="line">
            <a:avLst/>
          </a:prstGeom>
          <a:ln cap="rnd" w="19050">
            <a:solidFill>
              <a:srgbClr val="E97132"/>
            </a:solidFill>
            <a:prstDash val="solid"/>
            <a:headEnd type="none" len="sm" w="sm"/>
            <a:tailEnd type="none" len="sm" w="sm"/>
          </a:ln>
        </p:spPr>
      </p:sp>
      <p:grpSp>
        <p:nvGrpSpPr>
          <p:cNvPr name="Group 3" id="3"/>
          <p:cNvGrpSpPr/>
          <p:nvPr/>
        </p:nvGrpSpPr>
        <p:grpSpPr>
          <a:xfrm rot="0">
            <a:off x="16386828" y="2848926"/>
            <a:ext cx="208558" cy="208558"/>
            <a:chOff x="0" y="0"/>
            <a:chExt cx="278078" cy="278078"/>
          </a:xfrm>
        </p:grpSpPr>
        <p:sp>
          <p:nvSpPr>
            <p:cNvPr name="Freeform 4" id="4"/>
            <p:cNvSpPr/>
            <p:nvPr/>
          </p:nvSpPr>
          <p:spPr>
            <a:xfrm flipH="false" flipV="false" rot="0">
              <a:off x="0" y="0"/>
              <a:ext cx="278257" cy="278257"/>
            </a:xfrm>
            <a:custGeom>
              <a:avLst/>
              <a:gdLst/>
              <a:ahLst/>
              <a:cxnLst/>
              <a:rect r="r" b="b" t="t" l="l"/>
              <a:pathLst>
                <a:path h="278257" w="278257">
                  <a:moveTo>
                    <a:pt x="259207" y="120142"/>
                  </a:moveTo>
                  <a:lnTo>
                    <a:pt x="157861" y="120142"/>
                  </a:lnTo>
                  <a:lnTo>
                    <a:pt x="157861" y="18923"/>
                  </a:lnTo>
                  <a:cubicBezTo>
                    <a:pt x="157861" y="8509"/>
                    <a:pt x="149479" y="0"/>
                    <a:pt x="139065" y="0"/>
                  </a:cubicBezTo>
                  <a:cubicBezTo>
                    <a:pt x="128651" y="0"/>
                    <a:pt x="120142" y="8509"/>
                    <a:pt x="120142" y="18923"/>
                  </a:cubicBezTo>
                  <a:lnTo>
                    <a:pt x="120142" y="120142"/>
                  </a:lnTo>
                  <a:lnTo>
                    <a:pt x="18923" y="120142"/>
                  </a:lnTo>
                  <a:cubicBezTo>
                    <a:pt x="8509" y="120142"/>
                    <a:pt x="0" y="128651"/>
                    <a:pt x="0" y="139065"/>
                  </a:cubicBezTo>
                  <a:cubicBezTo>
                    <a:pt x="0" y="149479"/>
                    <a:pt x="8509" y="157988"/>
                    <a:pt x="18923" y="157988"/>
                  </a:cubicBezTo>
                  <a:lnTo>
                    <a:pt x="120142" y="157988"/>
                  </a:lnTo>
                  <a:lnTo>
                    <a:pt x="120142" y="259334"/>
                  </a:lnTo>
                  <a:cubicBezTo>
                    <a:pt x="120142" y="269748"/>
                    <a:pt x="128651" y="278257"/>
                    <a:pt x="139065" y="278257"/>
                  </a:cubicBezTo>
                  <a:cubicBezTo>
                    <a:pt x="149479" y="278257"/>
                    <a:pt x="157988" y="269748"/>
                    <a:pt x="157988" y="259334"/>
                  </a:cubicBezTo>
                  <a:lnTo>
                    <a:pt x="157988" y="157861"/>
                  </a:lnTo>
                  <a:lnTo>
                    <a:pt x="259334" y="157861"/>
                  </a:lnTo>
                  <a:cubicBezTo>
                    <a:pt x="269748" y="157861"/>
                    <a:pt x="278257" y="149352"/>
                    <a:pt x="278257" y="138938"/>
                  </a:cubicBezTo>
                  <a:cubicBezTo>
                    <a:pt x="278257" y="128524"/>
                    <a:pt x="269748" y="120015"/>
                    <a:pt x="259334" y="120015"/>
                  </a:cubicBezTo>
                  <a:close/>
                </a:path>
              </a:pathLst>
            </a:custGeom>
            <a:solidFill>
              <a:srgbClr val="E97132"/>
            </a:solidFill>
          </p:spPr>
        </p:sp>
      </p:grpSp>
      <p:grpSp>
        <p:nvGrpSpPr>
          <p:cNvPr name="Group 5" id="5"/>
          <p:cNvGrpSpPr/>
          <p:nvPr/>
        </p:nvGrpSpPr>
        <p:grpSpPr>
          <a:xfrm rot="0">
            <a:off x="16855293" y="3284892"/>
            <a:ext cx="136707" cy="136707"/>
            <a:chOff x="0" y="0"/>
            <a:chExt cx="182276" cy="182276"/>
          </a:xfrm>
        </p:grpSpPr>
        <p:sp>
          <p:nvSpPr>
            <p:cNvPr name="Freeform 6" id="6"/>
            <p:cNvSpPr/>
            <p:nvPr/>
          </p:nvSpPr>
          <p:spPr>
            <a:xfrm flipH="false" flipV="false" rot="0">
              <a:off x="0" y="0"/>
              <a:ext cx="182372" cy="182372"/>
            </a:xfrm>
            <a:custGeom>
              <a:avLst/>
              <a:gdLst/>
              <a:ahLst/>
              <a:cxnLst/>
              <a:rect r="r" b="b" t="t" l="l"/>
              <a:pathLst>
                <a:path h="182372" w="182372">
                  <a:moveTo>
                    <a:pt x="182245" y="91186"/>
                  </a:moveTo>
                  <a:cubicBezTo>
                    <a:pt x="182245" y="141478"/>
                    <a:pt x="141478" y="182372"/>
                    <a:pt x="91059" y="182372"/>
                  </a:cubicBezTo>
                  <a:cubicBezTo>
                    <a:pt x="40640" y="182372"/>
                    <a:pt x="0" y="141478"/>
                    <a:pt x="0" y="91186"/>
                  </a:cubicBezTo>
                  <a:cubicBezTo>
                    <a:pt x="0" y="40894"/>
                    <a:pt x="40767" y="0"/>
                    <a:pt x="91186" y="0"/>
                  </a:cubicBezTo>
                  <a:cubicBezTo>
                    <a:pt x="141605" y="0"/>
                    <a:pt x="182372" y="40767"/>
                    <a:pt x="182372" y="91186"/>
                  </a:cubicBezTo>
                  <a:close/>
                </a:path>
              </a:pathLst>
            </a:custGeom>
            <a:solidFill>
              <a:srgbClr val="E97132"/>
            </a:solidFill>
          </p:spPr>
        </p:sp>
      </p:grpSp>
      <p:sp>
        <p:nvSpPr>
          <p:cNvPr name="Freeform 7" id="7">
            <a:hlinkClick r:id="rId3" tooltip="https://www.linkedin.com/company/flairplastic/"/>
          </p:cNvPr>
          <p:cNvSpPr/>
          <p:nvPr/>
        </p:nvSpPr>
        <p:spPr>
          <a:xfrm flipH="false" flipV="false" rot="0">
            <a:off x="12994028" y="5926169"/>
            <a:ext cx="2213492" cy="2213492"/>
          </a:xfrm>
          <a:custGeom>
            <a:avLst/>
            <a:gdLst/>
            <a:ahLst/>
            <a:cxnLst/>
            <a:rect r="r" b="b" t="t" l="l"/>
            <a:pathLst>
              <a:path h="2213492" w="2213492">
                <a:moveTo>
                  <a:pt x="0" y="0"/>
                </a:moveTo>
                <a:lnTo>
                  <a:pt x="2213493" y="0"/>
                </a:lnTo>
                <a:lnTo>
                  <a:pt x="2213493" y="2213492"/>
                </a:lnTo>
                <a:lnTo>
                  <a:pt x="0" y="2213492"/>
                </a:lnTo>
                <a:lnTo>
                  <a:pt x="0" y="0"/>
                </a:lnTo>
                <a:close/>
              </a:path>
            </a:pathLst>
          </a:custGeom>
          <a:blipFill>
            <a:blip r:embed="rId2"/>
            <a:stretch>
              <a:fillRect l="0" t="0" r="0" b="0"/>
            </a:stretch>
          </a:blipFill>
        </p:spPr>
      </p:sp>
      <p:sp>
        <p:nvSpPr>
          <p:cNvPr name="TextBox 8" id="8"/>
          <p:cNvSpPr txBox="true"/>
          <p:nvPr/>
        </p:nvSpPr>
        <p:spPr>
          <a:xfrm rot="0">
            <a:off x="1297104" y="4203990"/>
            <a:ext cx="9102738" cy="2828925"/>
          </a:xfrm>
          <a:prstGeom prst="rect">
            <a:avLst/>
          </a:prstGeom>
        </p:spPr>
        <p:txBody>
          <a:bodyPr anchor="t" rtlCol="false" tIns="0" lIns="0" bIns="0" rIns="0">
            <a:spAutoFit/>
          </a:bodyPr>
          <a:lstStyle/>
          <a:p>
            <a:pPr algn="l">
              <a:lnSpc>
                <a:spcPts val="4500"/>
              </a:lnSpc>
            </a:pPr>
            <a:r>
              <a:rPr lang="en-US" sz="3000">
                <a:solidFill>
                  <a:srgbClr val="000000">
                    <a:alpha val="80000"/>
                  </a:srgbClr>
                </a:solidFill>
                <a:latin typeface="Montserrat"/>
                <a:ea typeface="Montserrat"/>
                <a:cs typeface="Montserrat"/>
                <a:sym typeface="Montserrat"/>
              </a:rPr>
              <a:t>Stay posted with Flair-Plastic's latest green initiatives and innovations by subscribing to our newsletter. Follow us on social media for more insights and updates on our commitment to sustainability.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D6AA1FA3774FCB4C8E9BD21A328B023D" ma:contentTypeVersion="10" ma:contentTypeDescription="Új dokumentum létrehozása." ma:contentTypeScope="" ma:versionID="de87dc0e6d7085036e31a4f40140390a">
  <xsd:schema xmlns:xsd="http://www.w3.org/2001/XMLSchema" xmlns:xs="http://www.w3.org/2001/XMLSchema" xmlns:p="http://schemas.microsoft.com/office/2006/metadata/properties" xmlns:ns2="236961e4-a7a0-4773-a8e5-a82ab2efdce1" xmlns:ns3="f47af72d-16cc-4ae8-b2c0-753cacc66c4e" targetNamespace="http://schemas.microsoft.com/office/2006/metadata/properties" ma:root="true" ma:fieldsID="22727b5467445f0ededdca2cd68a741f" ns2:_="" ns3:_="">
    <xsd:import namespace="236961e4-a7a0-4773-a8e5-a82ab2efdce1"/>
    <xsd:import namespace="f47af72d-16cc-4ae8-b2c0-753cacc66c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961e4-a7a0-4773-a8e5-a82ab2efd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Képcímkék" ma:readOnly="false" ma:fieldId="{5cf76f15-5ced-4ddc-b409-7134ff3c332f}" ma:taxonomyMulti="true" ma:sspId="df155744-c8a8-4a45-8887-cd1e20c2452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7af72d-16cc-4ae8-b2c0-753cacc66c4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73bbacb-9977-456d-be75-94c4e901571c}" ma:internalName="TaxCatchAll" ma:showField="CatchAllData" ma:web="f47af72d-16cc-4ae8-b2c0-753cacc66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47af72d-16cc-4ae8-b2c0-753cacc66c4e" xsi:nil="true"/>
    <lcf76f155ced4ddcb4097134ff3c332f xmlns="236961e4-a7a0-4773-a8e5-a82ab2efdce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1B58794-1284-4D4E-94E7-EECBD8B61992}"/>
</file>

<file path=customXml/itemProps2.xml><?xml version="1.0" encoding="utf-8"?>
<ds:datastoreItem xmlns:ds="http://schemas.openxmlformats.org/officeDocument/2006/customXml" ds:itemID="{7C146517-6C2F-477D-8781-F176BBC36500}"/>
</file>

<file path=customXml/itemProps3.xml><?xml version="1.0" encoding="utf-8"?>
<ds:datastoreItem xmlns:ds="http://schemas.openxmlformats.org/officeDocument/2006/customXml" ds:itemID="{205CFA2A-BAB8-4BAA-8440-E257E818BF1D}"/>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efficiency.pptx</dc:title>
  <cp:revision>1</cp:revision>
  <dcterms:created xsi:type="dcterms:W3CDTF">2006-08-16T00:00:00Z</dcterms:created>
  <dcterms:modified xsi:type="dcterms:W3CDTF">2011-08-01T06:04:30Z</dcterms:modified>
  <dc:identifier>DAGMfbSaEYo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0x010100D6AA1FA3774FCB4C8E9BD21A328B023D</vt:lpwstr>
  </property>
  <property fmtid="{D5CDD505-2E9C-101B-9397-08002B2CF9AE}" pid="3" name="MediaServiceImageTags">
    <vt:lpwstr/>
  </property>
</Properties>
</file>